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0" r:id="rId3"/>
    <p:sldId id="259" r:id="rId4"/>
    <p:sldId id="258" r:id="rId5"/>
    <p:sldId id="260" r:id="rId6"/>
    <p:sldId id="276" r:id="rId7"/>
    <p:sldId id="277" r:id="rId8"/>
    <p:sldId id="278" r:id="rId9"/>
    <p:sldId id="261" r:id="rId10"/>
    <p:sldId id="285" r:id="rId11"/>
    <p:sldId id="262" r:id="rId12"/>
    <p:sldId id="279" r:id="rId13"/>
    <p:sldId id="281" r:id="rId14"/>
    <p:sldId id="264" r:id="rId15"/>
    <p:sldId id="263" r:id="rId16"/>
    <p:sldId id="288" r:id="rId17"/>
    <p:sldId id="289" r:id="rId18"/>
    <p:sldId id="268" r:id="rId19"/>
    <p:sldId id="265" r:id="rId20"/>
    <p:sldId id="282" r:id="rId21"/>
    <p:sldId id="283" r:id="rId22"/>
    <p:sldId id="287" r:id="rId23"/>
    <p:sldId id="284" r:id="rId24"/>
    <p:sldId id="286" r:id="rId25"/>
    <p:sldId id="275"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642" y="84"/>
      </p:cViewPr>
      <p:guideLst/>
    </p:cSldViewPr>
  </p:slideViewPr>
  <p:notesTextViewPr>
    <p:cViewPr>
      <p:scale>
        <a:sx n="1" d="1"/>
        <a:sy n="1" d="1"/>
      </p:scale>
      <p:origin x="0" y="0"/>
    </p:cViewPr>
  </p:notesTextViewPr>
  <p:sorterViewPr>
    <p:cViewPr>
      <p:scale>
        <a:sx n="100" d="100"/>
        <a:sy n="100" d="100"/>
      </p:scale>
      <p:origin x="0" y="-313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A2597F6-53CB-4BC0-A12B-8E7598B73E3D}" type="datetimeFigureOut">
              <a:rPr lang="ru-RU" smtClean="0"/>
              <a:t>29.11.2024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106506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A2597F6-53CB-4BC0-A12B-8E7598B73E3D}" type="datetimeFigureOut">
              <a:rPr lang="ru-RU" smtClean="0"/>
              <a:t>29.11.2024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2536309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A2597F6-53CB-4BC0-A12B-8E7598B73E3D}" type="datetimeFigureOut">
              <a:rPr lang="ru-RU" smtClean="0"/>
              <a:t>29.11.2024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27883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A2597F6-53CB-4BC0-A12B-8E7598B73E3D}" type="datetimeFigureOut">
              <a:rPr lang="ru-RU" smtClean="0"/>
              <a:t>29.11.2024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1097356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A2597F6-53CB-4BC0-A12B-8E7598B73E3D}" type="datetimeFigureOut">
              <a:rPr lang="ru-RU" smtClean="0"/>
              <a:t>29.11.2024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2477390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A2597F6-53CB-4BC0-A12B-8E7598B73E3D}" type="datetimeFigureOut">
              <a:rPr lang="ru-RU" smtClean="0"/>
              <a:t>29.11.2024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491129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A2597F6-53CB-4BC0-A12B-8E7598B73E3D}" type="datetimeFigureOut">
              <a:rPr lang="ru-RU" smtClean="0"/>
              <a:t>29.11.2024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77386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A2597F6-53CB-4BC0-A12B-8E7598B73E3D}" type="datetimeFigureOut">
              <a:rPr lang="ru-RU" smtClean="0"/>
              <a:t>29.11.2024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2937550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A2597F6-53CB-4BC0-A12B-8E7598B73E3D}" type="datetimeFigureOut">
              <a:rPr lang="ru-RU" smtClean="0"/>
              <a:t>29.11.2024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1493263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A2597F6-53CB-4BC0-A12B-8E7598B73E3D}" type="datetimeFigureOut">
              <a:rPr lang="ru-RU" smtClean="0"/>
              <a:t>29.11.2024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2614782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A2597F6-53CB-4BC0-A12B-8E7598B73E3D}" type="datetimeFigureOut">
              <a:rPr lang="ru-RU" smtClean="0"/>
              <a:t>29.11.2024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EE0E3CC-459C-4D14-A48B-F1A0C516244F}" type="slidenum">
              <a:rPr lang="ru-RU" smtClean="0"/>
              <a:t>‹#›</a:t>
            </a:fld>
            <a:endParaRPr lang="ru-RU"/>
          </a:p>
        </p:txBody>
      </p:sp>
    </p:spTree>
    <p:extLst>
      <p:ext uri="{BB962C8B-B14F-4D97-AF65-F5344CB8AC3E}">
        <p14:creationId xmlns:p14="http://schemas.microsoft.com/office/powerpoint/2010/main" val="2101614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597F6-53CB-4BC0-A12B-8E7598B73E3D}" type="datetimeFigureOut">
              <a:rPr lang="ru-RU" smtClean="0"/>
              <a:t>29.11.2024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E0E3CC-459C-4D14-A48B-F1A0C516244F}" type="slidenum">
              <a:rPr lang="ru-RU" smtClean="0"/>
              <a:t>‹#›</a:t>
            </a:fld>
            <a:endParaRPr lang="ru-RU"/>
          </a:p>
        </p:txBody>
      </p:sp>
    </p:spTree>
    <p:extLst>
      <p:ext uri="{BB962C8B-B14F-4D97-AF65-F5344CB8AC3E}">
        <p14:creationId xmlns:p14="http://schemas.microsoft.com/office/powerpoint/2010/main" val="3537020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28"/>
          <p:cNvCxnSpPr/>
          <p:nvPr/>
        </p:nvCxnSpPr>
        <p:spPr>
          <a:xfrm>
            <a:off x="321011" y="359923"/>
            <a:ext cx="11556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18111"/>
            <a:ext cx="11508828" cy="338554"/>
          </a:xfrm>
          <a:prstGeom prst="rect">
            <a:avLst/>
          </a:prstGeom>
          <a:noFill/>
        </p:spPr>
        <p:txBody>
          <a:bodyPr wrap="square" rtlCol="0">
            <a:spAutoFit/>
          </a:bodyPr>
          <a:lstStyle/>
          <a:p>
            <a:r>
              <a:rPr lang="ru-RU" sz="1600" b="1" dirty="0"/>
              <a:t>Саммит «…», Сочи-2019	                                                    Федеральный исследовательский центр ВИР имени </a:t>
            </a:r>
            <a:r>
              <a:rPr lang="ru-RU" sz="1600" b="1" dirty="0" err="1"/>
              <a:t>Н.И,Вавилова</a:t>
            </a:r>
            <a:endParaRPr lang="ru-RU" sz="1600" b="1" dirty="0">
              <a:latin typeface="Comic Sans MS" panose="030F0702030302020204" pitchFamily="66"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Прямоугольник 15"/>
          <p:cNvSpPr/>
          <p:nvPr/>
        </p:nvSpPr>
        <p:spPr>
          <a:xfrm>
            <a:off x="950976" y="716588"/>
            <a:ext cx="10431220" cy="2791734"/>
          </a:xfrm>
          <a:prstGeom prst="rect">
            <a:avLst/>
          </a:prstGeom>
          <a:noFill/>
          <a:ln w="762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tx1"/>
                </a:solidFill>
                <a:effectLst>
                  <a:outerShdw blurRad="38100" dist="38100" dir="2700000" algn="tl">
                    <a:srgbClr val="000000">
                      <a:alpha val="43137"/>
                    </a:srgbClr>
                  </a:outerShdw>
                </a:effectLst>
              </a:rPr>
              <a:t>ИТОГИ НАУЧНО-ИССЛЕДОВАТЕЛЬСКИХ </a:t>
            </a:r>
            <a:r>
              <a:rPr lang="ru-RU" sz="3200" b="1" dirty="0">
                <a:solidFill>
                  <a:schemeClr val="tx1"/>
                </a:solidFill>
                <a:effectLst>
                  <a:outerShdw blurRad="38100" dist="38100" dir="2700000" algn="tl">
                    <a:srgbClr val="000000">
                      <a:alpha val="43137"/>
                    </a:srgbClr>
                  </a:outerShdw>
                </a:effectLst>
              </a:rPr>
              <a:t>РАБОТ ПО МОБИЛИЗАЦИИ ГЕНЕТИЧЕСКИХ РЕСУРСОВ ДИКОРАСТУЩИХ ИЛИ СТАРОМЕСТНЫХ КОРМОВЫХ ТРАВ, ПЛОДОВО-ЯГОДНЫХ И ОВОЩНЫХ КУЛЬТУР В АРХАНГЕЛЬСКОЙ ОБЛАСТИ</a:t>
            </a:r>
          </a:p>
        </p:txBody>
      </p:sp>
      <p:sp>
        <p:nvSpPr>
          <p:cNvPr id="17" name="TextBox 16"/>
          <p:cNvSpPr txBox="1"/>
          <p:nvPr/>
        </p:nvSpPr>
        <p:spPr>
          <a:xfrm>
            <a:off x="909969" y="4029651"/>
            <a:ext cx="10513234" cy="1569660"/>
          </a:xfrm>
          <a:prstGeom prst="rect">
            <a:avLst/>
          </a:prstGeom>
          <a:noFill/>
        </p:spPr>
        <p:txBody>
          <a:bodyPr wrap="square" rtlCol="0">
            <a:spAutoFit/>
          </a:bodyPr>
          <a:lstStyle/>
          <a:p>
            <a:pPr algn="ctr"/>
            <a:r>
              <a:rPr lang="ru-RU" sz="3200" dirty="0" smtClean="0">
                <a:effectLst>
                  <a:outerShdw blurRad="38100" dist="38100" dir="2700000" algn="tl">
                    <a:srgbClr val="000000">
                      <a:alpha val="43137"/>
                    </a:srgbClr>
                  </a:outerShdw>
                </a:effectLst>
              </a:rPr>
              <a:t>Старший научный сотрудник, </a:t>
            </a:r>
          </a:p>
          <a:p>
            <a:pPr algn="ctr"/>
            <a:r>
              <a:rPr lang="ru-RU" sz="3200" dirty="0" smtClean="0">
                <a:effectLst>
                  <a:outerShdw blurRad="38100" dist="38100" dir="2700000" algn="tl">
                    <a:srgbClr val="000000">
                      <a:alpha val="43137"/>
                    </a:srgbClr>
                  </a:outerShdw>
                </a:effectLst>
              </a:rPr>
              <a:t>кандидат биологических наук  </a:t>
            </a:r>
          </a:p>
          <a:p>
            <a:pPr algn="ctr"/>
            <a:r>
              <a:rPr lang="ru-RU" sz="3200" dirty="0" err="1" smtClean="0">
                <a:effectLst>
                  <a:outerShdw blurRad="38100" dist="38100" dir="2700000" algn="tl">
                    <a:srgbClr val="000000">
                      <a:alpha val="43137"/>
                    </a:srgbClr>
                  </a:outerShdw>
                </a:effectLst>
              </a:rPr>
              <a:t>Шипилина</a:t>
            </a:r>
            <a:r>
              <a:rPr lang="ru-RU" sz="3200" dirty="0" smtClean="0">
                <a:effectLst>
                  <a:outerShdw blurRad="38100" dist="38100" dir="2700000" algn="tl">
                    <a:srgbClr val="000000">
                      <a:alpha val="43137"/>
                    </a:srgbClr>
                  </a:outerShdw>
                </a:effectLst>
              </a:rPr>
              <a:t> Л.Ю.</a:t>
            </a:r>
          </a:p>
        </p:txBody>
      </p:sp>
    </p:spTree>
    <p:extLst>
      <p:ext uri="{BB962C8B-B14F-4D97-AF65-F5344CB8AC3E}">
        <p14:creationId xmlns:p14="http://schemas.microsoft.com/office/powerpoint/2010/main" val="657803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5" name="Rectangle 1"/>
          <p:cNvSpPr>
            <a:spLocks noChangeArrowheads="1"/>
          </p:cNvSpPr>
          <p:nvPr/>
        </p:nvSpPr>
        <p:spPr bwMode="auto">
          <a:xfrm>
            <a:off x="1828281" y="798938"/>
            <a:ext cx="811124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ctr" defTabSz="914400" rtl="0" eaLnBrk="0" fontAlgn="base" latinLnBrk="0" hangingPunct="0">
              <a:lnSpc>
                <a:spcPct val="100000"/>
              </a:lnSpc>
              <a:spcBef>
                <a:spcPct val="0"/>
              </a:spcBef>
              <a:spcAft>
                <a:spcPct val="0"/>
              </a:spcAft>
              <a:buClrTx/>
              <a:buSzTx/>
              <a:buFontTx/>
              <a:buNone/>
              <a:tabLst/>
            </a:pPr>
            <a:r>
              <a:rPr kumimoji="0" lang="ru-RU" altLang="ru-RU"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Обилие видов по шкале Друде</a:t>
            </a:r>
            <a:r>
              <a:rPr kumimoji="0" lang="ru-RU" altLang="ru-RU" b="1" i="0" u="none" strike="noStrike" cap="none" normalizeH="0" baseline="0" dirty="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(август 2024 г.) лугового сообщества на правом берегу реки </a:t>
            </a:r>
            <a:r>
              <a:rPr kumimoji="0" lang="ru-RU" altLang="ru-RU" b="1" i="0" u="none" strike="noStrike" cap="none" normalizeH="0" baseline="0" dirty="0" err="1"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Вычегда</a:t>
            </a:r>
            <a:r>
              <a:rPr kumimoji="0" lang="ru-RU" altLang="ru-RU" b="1" i="0" u="none" strike="noStrike" cap="none" normalizeH="0" baseline="0" dirty="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Ленского района</a:t>
            </a:r>
            <a:endParaRPr kumimoji="0" lang="ru-RU" altLang="ru-RU" sz="1100" b="1"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ru-RU" altLang="ru-RU" sz="3200" b="1" i="0" u="none" strike="noStrike" cap="none" normalizeH="0" baseline="0" dirty="0" smtClean="0">
              <a:ln>
                <a:noFill/>
              </a:ln>
              <a:solidFill>
                <a:schemeClr val="tx1"/>
              </a:solidFill>
              <a:effectLst/>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25740972"/>
              </p:ext>
            </p:extLst>
          </p:nvPr>
        </p:nvGraphicFramePr>
        <p:xfrm>
          <a:off x="2050025" y="1641172"/>
          <a:ext cx="8126362" cy="4951356"/>
        </p:xfrm>
        <a:graphic>
          <a:graphicData uri="http://schemas.openxmlformats.org/drawingml/2006/table">
            <a:tbl>
              <a:tblPr bandRow="1">
                <a:tableStyleId>{5C22544A-7EE6-4342-B048-85BDC9FD1C3A}</a:tableStyleId>
              </a:tblPr>
              <a:tblGrid>
                <a:gridCol w="4063181"/>
                <a:gridCol w="4063181"/>
              </a:tblGrid>
              <a:tr h="412613">
                <a:tc>
                  <a:txBody>
                    <a:bodyPr/>
                    <a:lstStyle/>
                    <a:p>
                      <a:pPr algn="ctr">
                        <a:spcAft>
                          <a:spcPts val="0"/>
                        </a:spcAft>
                      </a:pPr>
                      <a:r>
                        <a:rPr lang="ru-RU" sz="1800">
                          <a:effectLst/>
                        </a:rPr>
                        <a:t>Вид</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ctr">
                        <a:spcAft>
                          <a:spcPts val="0"/>
                        </a:spcAft>
                      </a:pPr>
                      <a:r>
                        <a:rPr lang="ru-RU" sz="1800">
                          <a:effectLst/>
                        </a:rPr>
                        <a:t>Обилие по Друде</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Petasites spurius</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a:effectLst/>
                        </a:rPr>
                        <a:t>сop2</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Deschampsia cespitosa</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a:effectLst/>
                        </a:rPr>
                        <a:t>сop1-cop2</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Phragmites australis</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a:effectLst/>
                        </a:rPr>
                        <a:t>сop1-cop2</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Agrostis stolonifera</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a:effectLst/>
                        </a:rPr>
                        <a:t>сop1</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Vicia cracca</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a:effectLst/>
                        </a:rPr>
                        <a:t>sp-cop1</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Tanacetum vulgare</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a:effectLst/>
                        </a:rPr>
                        <a:t>sp-cop1</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Inula britannica</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a:effectLst/>
                        </a:rPr>
                        <a:t>sp-cop1</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Agrostis gigantea</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a:effectLst/>
                        </a:rPr>
                        <a:t>sp</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Bromus inermis</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a:effectLst/>
                        </a:rPr>
                        <a:t>sp</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Calamagrostis epigejos</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a:effectLst/>
                        </a:rPr>
                        <a:t>sp</a:t>
                      </a:r>
                      <a:endParaRPr lang="ru-RU" sz="1800">
                        <a:effectLst/>
                        <a:latin typeface="Calibri" panose="020F0502020204030204" pitchFamily="34" charset="0"/>
                        <a:ea typeface="Calibri" panose="020F0502020204030204" pitchFamily="34" charset="0"/>
                      </a:endParaRPr>
                    </a:p>
                  </a:txBody>
                  <a:tcPr marL="68580" marR="68580" marT="0" marB="0"/>
                </a:tc>
              </a:tr>
              <a:tr h="412613">
                <a:tc>
                  <a:txBody>
                    <a:bodyPr/>
                    <a:lstStyle/>
                    <a:p>
                      <a:pPr algn="just">
                        <a:spcAft>
                          <a:spcPts val="0"/>
                        </a:spcAft>
                      </a:pPr>
                      <a:r>
                        <a:rPr lang="ru-RU" sz="1800">
                          <a:effectLst/>
                        </a:rPr>
                        <a:t>Trifolium repens</a:t>
                      </a:r>
                      <a:endParaRPr lang="ru-RU" sz="1800">
                        <a:effectLst/>
                        <a:latin typeface="Calibri" panose="020F0502020204030204" pitchFamily="34" charset="0"/>
                        <a:ea typeface="Calibri" panose="020F0502020204030204" pitchFamily="34" charset="0"/>
                      </a:endParaRPr>
                    </a:p>
                  </a:txBody>
                  <a:tcPr marL="68580" marR="68580" marT="0" marB="0"/>
                </a:tc>
                <a:tc>
                  <a:txBody>
                    <a:bodyPr/>
                    <a:lstStyle/>
                    <a:p>
                      <a:pPr algn="just">
                        <a:spcAft>
                          <a:spcPts val="0"/>
                        </a:spcAft>
                      </a:pPr>
                      <a:r>
                        <a:rPr lang="ru-RU" sz="1800" dirty="0" err="1">
                          <a:effectLst/>
                        </a:rPr>
                        <a:t>sp</a:t>
                      </a:r>
                      <a:endParaRPr lang="ru-RU" sz="1800" dirty="0">
                        <a:effectLst/>
                        <a:latin typeface="Calibri" panose="020F0502020204030204" pitchFamily="34"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1338726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4039611540"/>
              </p:ext>
            </p:extLst>
          </p:nvPr>
        </p:nvGraphicFramePr>
        <p:xfrm>
          <a:off x="2998093" y="1470288"/>
          <a:ext cx="6159213" cy="5235321"/>
        </p:xfrm>
        <a:graphic>
          <a:graphicData uri="http://schemas.openxmlformats.org/drawingml/2006/table">
            <a:tbl>
              <a:tblPr firstRow="1" firstCol="1" bandRow="1">
                <a:tableStyleId>{5C22544A-7EE6-4342-B048-85BDC9FD1C3A}</a:tableStyleId>
              </a:tblPr>
              <a:tblGrid>
                <a:gridCol w="3369947">
                  <a:extLst>
                    <a:ext uri="{9D8B030D-6E8A-4147-A177-3AD203B41FA5}">
                      <a16:colId xmlns="" xmlns:a16="http://schemas.microsoft.com/office/drawing/2014/main" val="4105902918"/>
                    </a:ext>
                  </a:extLst>
                </a:gridCol>
                <a:gridCol w="2789266">
                  <a:extLst>
                    <a:ext uri="{9D8B030D-6E8A-4147-A177-3AD203B41FA5}">
                      <a16:colId xmlns="" xmlns:a16="http://schemas.microsoft.com/office/drawing/2014/main" val="1389456137"/>
                    </a:ext>
                  </a:extLst>
                </a:gridCol>
              </a:tblGrid>
              <a:tr h="196850">
                <a:tc>
                  <a:txBody>
                    <a:bodyPr/>
                    <a:lstStyle/>
                    <a:p>
                      <a:pPr algn="ctr">
                        <a:lnSpc>
                          <a:spcPct val="107000"/>
                        </a:lnSpc>
                        <a:spcAft>
                          <a:spcPts val="0"/>
                        </a:spcAft>
                      </a:pPr>
                      <a:r>
                        <a:rPr lang="ru-RU" sz="1600" b="0">
                          <a:solidFill>
                            <a:schemeClr val="tx1"/>
                          </a:solidFill>
                          <a:effectLst/>
                        </a:rPr>
                        <a:t>ВИД</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ОБИЛИЕ ПО ДРУДЕ</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42585994"/>
                  </a:ext>
                </a:extLst>
              </a:tr>
              <a:tr h="196850">
                <a:tc>
                  <a:txBody>
                    <a:bodyPr/>
                    <a:lstStyle/>
                    <a:p>
                      <a:pPr>
                        <a:lnSpc>
                          <a:spcPct val="107000"/>
                        </a:lnSpc>
                        <a:spcAft>
                          <a:spcPts val="0"/>
                        </a:spcAft>
                      </a:pPr>
                      <a:r>
                        <a:rPr lang="ru-RU" sz="1600" b="0">
                          <a:solidFill>
                            <a:schemeClr val="tx1"/>
                          </a:solidFill>
                          <a:effectLst/>
                        </a:rPr>
                        <a:t>Dactylis glomerata</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cop2</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91963503"/>
                  </a:ext>
                </a:extLst>
              </a:tr>
              <a:tr h="196850">
                <a:tc>
                  <a:txBody>
                    <a:bodyPr/>
                    <a:lstStyle/>
                    <a:p>
                      <a:pPr>
                        <a:lnSpc>
                          <a:spcPct val="107000"/>
                        </a:lnSpc>
                        <a:spcAft>
                          <a:spcPts val="0"/>
                        </a:spcAft>
                      </a:pPr>
                      <a:r>
                        <a:rPr lang="ru-RU" sz="1600" b="0">
                          <a:solidFill>
                            <a:schemeClr val="tx1"/>
                          </a:solidFill>
                          <a:effectLst/>
                        </a:rPr>
                        <a:t>Phleum pratense</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cop1</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2717237"/>
                  </a:ext>
                </a:extLst>
              </a:tr>
              <a:tr h="196850">
                <a:tc>
                  <a:txBody>
                    <a:bodyPr/>
                    <a:lstStyle/>
                    <a:p>
                      <a:pPr>
                        <a:lnSpc>
                          <a:spcPct val="107000"/>
                        </a:lnSpc>
                        <a:spcAft>
                          <a:spcPts val="0"/>
                        </a:spcAft>
                      </a:pPr>
                      <a:r>
                        <a:rPr lang="ru-RU" sz="1600" b="0">
                          <a:solidFill>
                            <a:schemeClr val="tx1"/>
                          </a:solidFill>
                          <a:effectLst/>
                        </a:rPr>
                        <a:t>Deschampsia caespitosa</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530012067"/>
                  </a:ext>
                </a:extLst>
              </a:tr>
              <a:tr h="196850">
                <a:tc>
                  <a:txBody>
                    <a:bodyPr/>
                    <a:lstStyle/>
                    <a:p>
                      <a:pPr>
                        <a:lnSpc>
                          <a:spcPct val="107000"/>
                        </a:lnSpc>
                        <a:spcAft>
                          <a:spcPts val="0"/>
                        </a:spcAft>
                      </a:pPr>
                      <a:r>
                        <a:rPr lang="ru-RU" sz="1600" b="0">
                          <a:solidFill>
                            <a:schemeClr val="tx1"/>
                          </a:solidFill>
                          <a:effectLst/>
                        </a:rPr>
                        <a:t>Filipendula ulmaria</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cop1</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031274955"/>
                  </a:ext>
                </a:extLst>
              </a:tr>
              <a:tr h="196850">
                <a:tc>
                  <a:txBody>
                    <a:bodyPr/>
                    <a:lstStyle/>
                    <a:p>
                      <a:pPr>
                        <a:lnSpc>
                          <a:spcPct val="107000"/>
                        </a:lnSpc>
                        <a:spcAft>
                          <a:spcPts val="0"/>
                        </a:spcAft>
                      </a:pPr>
                      <a:r>
                        <a:rPr lang="ru-RU" sz="1600" b="0">
                          <a:solidFill>
                            <a:schemeClr val="tx1"/>
                          </a:solidFill>
                          <a:effectLst/>
                        </a:rPr>
                        <a:t>Centaurea scabiosa</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822570338"/>
                  </a:ext>
                </a:extLst>
              </a:tr>
              <a:tr h="196850">
                <a:tc>
                  <a:txBody>
                    <a:bodyPr/>
                    <a:lstStyle/>
                    <a:p>
                      <a:pPr>
                        <a:lnSpc>
                          <a:spcPct val="107000"/>
                        </a:lnSpc>
                        <a:spcAft>
                          <a:spcPts val="0"/>
                        </a:spcAft>
                      </a:pPr>
                      <a:r>
                        <a:rPr lang="ru-RU" sz="1600" b="0">
                          <a:solidFill>
                            <a:schemeClr val="tx1"/>
                          </a:solidFill>
                          <a:effectLst/>
                        </a:rPr>
                        <a:t>Centaurea phrygia</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774649965"/>
                  </a:ext>
                </a:extLst>
              </a:tr>
              <a:tr h="196850">
                <a:tc>
                  <a:txBody>
                    <a:bodyPr/>
                    <a:lstStyle/>
                    <a:p>
                      <a:pPr>
                        <a:lnSpc>
                          <a:spcPct val="107000"/>
                        </a:lnSpc>
                        <a:spcAft>
                          <a:spcPts val="0"/>
                        </a:spcAft>
                      </a:pPr>
                      <a:r>
                        <a:rPr lang="ru-RU" sz="1600" b="0">
                          <a:solidFill>
                            <a:schemeClr val="tx1"/>
                          </a:solidFill>
                          <a:effectLst/>
                        </a:rPr>
                        <a:t>Achillea millefolium</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104604228"/>
                  </a:ext>
                </a:extLst>
              </a:tr>
              <a:tr h="196850">
                <a:tc>
                  <a:txBody>
                    <a:bodyPr/>
                    <a:lstStyle/>
                    <a:p>
                      <a:pPr>
                        <a:lnSpc>
                          <a:spcPct val="107000"/>
                        </a:lnSpc>
                        <a:spcAft>
                          <a:spcPts val="0"/>
                        </a:spcAft>
                      </a:pPr>
                      <a:r>
                        <a:rPr lang="ru-RU" sz="1600" b="0">
                          <a:solidFill>
                            <a:schemeClr val="tx1"/>
                          </a:solidFill>
                          <a:effectLst/>
                        </a:rPr>
                        <a:t>Galium album</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260247415"/>
                  </a:ext>
                </a:extLst>
              </a:tr>
              <a:tr h="196850">
                <a:tc>
                  <a:txBody>
                    <a:bodyPr/>
                    <a:lstStyle/>
                    <a:p>
                      <a:pPr>
                        <a:lnSpc>
                          <a:spcPct val="107000"/>
                        </a:lnSpc>
                        <a:spcAft>
                          <a:spcPts val="0"/>
                        </a:spcAft>
                      </a:pPr>
                      <a:r>
                        <a:rPr lang="ru-RU" sz="1600" b="0">
                          <a:solidFill>
                            <a:schemeClr val="tx1"/>
                          </a:solidFill>
                          <a:effectLst/>
                        </a:rPr>
                        <a:t>Galium boreale</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sol-sp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54236799"/>
                  </a:ext>
                </a:extLst>
              </a:tr>
              <a:tr h="196850">
                <a:tc>
                  <a:txBody>
                    <a:bodyPr/>
                    <a:lstStyle/>
                    <a:p>
                      <a:pPr>
                        <a:lnSpc>
                          <a:spcPct val="107000"/>
                        </a:lnSpc>
                        <a:spcAft>
                          <a:spcPts val="0"/>
                        </a:spcAft>
                      </a:pPr>
                      <a:r>
                        <a:rPr lang="ru-RU" sz="1600" b="0" dirty="0" err="1">
                          <a:solidFill>
                            <a:schemeClr val="tx1"/>
                          </a:solidFill>
                          <a:effectLst/>
                        </a:rPr>
                        <a:t>Alchemilla</a:t>
                      </a:r>
                      <a:r>
                        <a:rPr lang="ru-RU" sz="1600" b="0" dirty="0">
                          <a:solidFill>
                            <a:schemeClr val="tx1"/>
                          </a:solidFill>
                          <a:effectLst/>
                        </a:rPr>
                        <a:t> </a:t>
                      </a:r>
                      <a:r>
                        <a:rPr lang="ru-RU" sz="1600" b="0" dirty="0" err="1">
                          <a:solidFill>
                            <a:schemeClr val="tx1"/>
                          </a:solidFill>
                          <a:effectLst/>
                        </a:rPr>
                        <a:t>vulgaris</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479793704"/>
                  </a:ext>
                </a:extLst>
              </a:tr>
              <a:tr h="196850">
                <a:tc>
                  <a:txBody>
                    <a:bodyPr/>
                    <a:lstStyle/>
                    <a:p>
                      <a:pPr>
                        <a:lnSpc>
                          <a:spcPct val="107000"/>
                        </a:lnSpc>
                        <a:spcAft>
                          <a:spcPts val="0"/>
                        </a:spcAft>
                      </a:pPr>
                      <a:r>
                        <a:rPr lang="ru-RU" sz="1600" b="0">
                          <a:solidFill>
                            <a:schemeClr val="tx1"/>
                          </a:solidFill>
                          <a:effectLst/>
                        </a:rPr>
                        <a:t>Rhinanthus serotinus</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sol-sp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69651883"/>
                  </a:ext>
                </a:extLst>
              </a:tr>
              <a:tr h="196850">
                <a:tc>
                  <a:txBody>
                    <a:bodyPr/>
                    <a:lstStyle/>
                    <a:p>
                      <a:pPr>
                        <a:lnSpc>
                          <a:spcPct val="107000"/>
                        </a:lnSpc>
                        <a:spcAft>
                          <a:spcPts val="0"/>
                        </a:spcAft>
                      </a:pPr>
                      <a:r>
                        <a:rPr lang="ru-RU" sz="1600" b="0">
                          <a:solidFill>
                            <a:schemeClr val="tx1"/>
                          </a:solidFill>
                          <a:effectLst/>
                        </a:rPr>
                        <a:t>Knautia arvensis</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sol-sp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474707988"/>
                  </a:ext>
                </a:extLst>
              </a:tr>
              <a:tr h="196850">
                <a:tc>
                  <a:txBody>
                    <a:bodyPr/>
                    <a:lstStyle/>
                    <a:p>
                      <a:pPr>
                        <a:lnSpc>
                          <a:spcPct val="107000"/>
                        </a:lnSpc>
                        <a:spcAft>
                          <a:spcPts val="0"/>
                        </a:spcAft>
                      </a:pPr>
                      <a:r>
                        <a:rPr lang="ru-RU" sz="1600" b="0">
                          <a:solidFill>
                            <a:schemeClr val="tx1"/>
                          </a:solidFill>
                          <a:effectLst/>
                        </a:rPr>
                        <a:t>Trifolium pratense</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sol-sp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739189567"/>
                  </a:ext>
                </a:extLst>
              </a:tr>
              <a:tr h="196850">
                <a:tc>
                  <a:txBody>
                    <a:bodyPr/>
                    <a:lstStyle/>
                    <a:p>
                      <a:pPr>
                        <a:lnSpc>
                          <a:spcPct val="107000"/>
                        </a:lnSpc>
                        <a:spcAft>
                          <a:spcPts val="0"/>
                        </a:spcAft>
                      </a:pPr>
                      <a:r>
                        <a:rPr lang="ru-RU" sz="1600" b="0">
                          <a:solidFill>
                            <a:schemeClr val="tx1"/>
                          </a:solidFill>
                          <a:effectLst/>
                        </a:rPr>
                        <a:t>Lathyrus pratensis</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sol-sp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44441714"/>
                  </a:ext>
                </a:extLst>
              </a:tr>
              <a:tr h="196850">
                <a:tc>
                  <a:txBody>
                    <a:bodyPr/>
                    <a:lstStyle/>
                    <a:p>
                      <a:pPr>
                        <a:lnSpc>
                          <a:spcPct val="107000"/>
                        </a:lnSpc>
                        <a:spcAft>
                          <a:spcPts val="0"/>
                        </a:spcAft>
                      </a:pPr>
                      <a:r>
                        <a:rPr lang="ru-RU" sz="1600" b="0">
                          <a:solidFill>
                            <a:schemeClr val="tx1"/>
                          </a:solidFill>
                          <a:effectLst/>
                        </a:rPr>
                        <a:t>Thalictrum aquilegifolium</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83495351"/>
                  </a:ext>
                </a:extLst>
              </a:tr>
              <a:tr h="196850">
                <a:tc>
                  <a:txBody>
                    <a:bodyPr/>
                    <a:lstStyle/>
                    <a:p>
                      <a:pPr>
                        <a:lnSpc>
                          <a:spcPct val="107000"/>
                        </a:lnSpc>
                        <a:spcAft>
                          <a:spcPts val="0"/>
                        </a:spcAft>
                      </a:pPr>
                      <a:r>
                        <a:rPr lang="ru-RU" sz="1600" b="0">
                          <a:solidFill>
                            <a:schemeClr val="tx1"/>
                          </a:solidFill>
                          <a:effectLst/>
                        </a:rPr>
                        <a:t>Vicia cracca</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732925294"/>
                  </a:ext>
                </a:extLst>
              </a:tr>
              <a:tr h="196850">
                <a:tc>
                  <a:txBody>
                    <a:bodyPr/>
                    <a:lstStyle/>
                    <a:p>
                      <a:pPr>
                        <a:lnSpc>
                          <a:spcPct val="107000"/>
                        </a:lnSpc>
                        <a:spcAft>
                          <a:spcPts val="0"/>
                        </a:spcAft>
                      </a:pPr>
                      <a:r>
                        <a:rPr lang="ru-RU" sz="1600" b="0">
                          <a:solidFill>
                            <a:schemeClr val="tx1"/>
                          </a:solidFill>
                          <a:effectLst/>
                        </a:rPr>
                        <a:t>Campanula glomerata</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sol-sp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594113218"/>
                  </a:ext>
                </a:extLst>
              </a:tr>
              <a:tr h="196850">
                <a:tc>
                  <a:txBody>
                    <a:bodyPr/>
                    <a:lstStyle/>
                    <a:p>
                      <a:pPr>
                        <a:lnSpc>
                          <a:spcPct val="107000"/>
                        </a:lnSpc>
                        <a:spcAft>
                          <a:spcPts val="0"/>
                        </a:spcAft>
                      </a:pPr>
                      <a:r>
                        <a:rPr lang="ru-RU" sz="1600" b="0">
                          <a:solidFill>
                            <a:schemeClr val="tx1"/>
                          </a:solidFill>
                          <a:effectLst/>
                        </a:rPr>
                        <a:t>Rumex acetosa</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sol-sp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32174417"/>
                  </a:ext>
                </a:extLst>
              </a:tr>
              <a:tr h="196850">
                <a:tc>
                  <a:txBody>
                    <a:bodyPr/>
                    <a:lstStyle/>
                    <a:p>
                      <a:pPr>
                        <a:lnSpc>
                          <a:spcPct val="107000"/>
                        </a:lnSpc>
                        <a:spcAft>
                          <a:spcPts val="0"/>
                        </a:spcAft>
                      </a:pPr>
                      <a:r>
                        <a:rPr lang="ru-RU" sz="1600" b="0">
                          <a:solidFill>
                            <a:schemeClr val="tx1"/>
                          </a:solidFill>
                          <a:effectLst/>
                        </a:rPr>
                        <a:t>Geranium pratense</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a:solidFill>
                            <a:schemeClr val="tx1"/>
                          </a:solidFill>
                          <a:effectLst/>
                        </a:rPr>
                        <a:t>sol-sp</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02951121"/>
                  </a:ext>
                </a:extLst>
              </a:tr>
              <a:tr h="196850">
                <a:tc>
                  <a:txBody>
                    <a:bodyPr/>
                    <a:lstStyle/>
                    <a:p>
                      <a:pPr>
                        <a:lnSpc>
                          <a:spcPct val="107000"/>
                        </a:lnSpc>
                        <a:spcAft>
                          <a:spcPts val="0"/>
                        </a:spcAft>
                      </a:pPr>
                      <a:r>
                        <a:rPr lang="ru-RU" sz="1600" b="0">
                          <a:solidFill>
                            <a:schemeClr val="tx1"/>
                          </a:solidFill>
                          <a:effectLst/>
                        </a:rPr>
                        <a:t>Veronica chamaedrys</a:t>
                      </a:r>
                      <a:endParaRPr lang="ru-RU"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ru-RU" sz="1600" b="0" dirty="0" err="1">
                          <a:solidFill>
                            <a:schemeClr val="tx1"/>
                          </a:solidFill>
                          <a:effectLst/>
                        </a:rPr>
                        <a:t>sol-sp</a:t>
                      </a:r>
                      <a:endParaRPr lang="ru-RU"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280416554"/>
                  </a:ext>
                </a:extLst>
              </a:tr>
            </a:tbl>
          </a:graphicData>
        </a:graphic>
      </p:graphicFrame>
      <p:sp>
        <p:nvSpPr>
          <p:cNvPr id="5" name="Rectangle 1"/>
          <p:cNvSpPr>
            <a:spLocks noChangeArrowheads="1"/>
          </p:cNvSpPr>
          <p:nvPr/>
        </p:nvSpPr>
        <p:spPr bwMode="auto">
          <a:xfrm>
            <a:off x="1828281" y="843182"/>
            <a:ext cx="811124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ctr" defTabSz="914400" rtl="0" eaLnBrk="0" fontAlgn="base" latinLnBrk="0" hangingPunct="0">
              <a:lnSpc>
                <a:spcPct val="100000"/>
              </a:lnSpc>
              <a:spcBef>
                <a:spcPct val="0"/>
              </a:spcBef>
              <a:spcAft>
                <a:spcPct val="0"/>
              </a:spcAft>
              <a:buClrTx/>
              <a:buSzTx/>
              <a:buFontTx/>
              <a:buNone/>
              <a:tabLst/>
            </a:pPr>
            <a:r>
              <a:rPr kumimoji="0" lang="ru-RU" altLang="ru-RU"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Обилие видов по шкале Друде</a:t>
            </a:r>
            <a:r>
              <a:rPr kumimoji="0" lang="ru-RU" altLang="ru-RU" b="1" i="0" u="none" strike="noStrike" cap="none" normalizeH="0" baseline="0" dirty="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(август 2022 г.) лугового сообщества на левом берегу реки Пинега, </a:t>
            </a:r>
            <a:r>
              <a:rPr kumimoji="0" lang="ru-RU" altLang="ru-RU" b="1" i="0" u="none" strike="noStrike" cap="none" normalizeH="0" baseline="0" dirty="0" err="1"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Пинежский</a:t>
            </a:r>
            <a:r>
              <a:rPr kumimoji="0" lang="ru-RU" altLang="ru-RU" b="1" i="0" u="none" strike="noStrike" cap="none" normalizeH="0" baseline="0" dirty="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район Архангельской области</a:t>
            </a:r>
            <a:endParaRPr kumimoji="0" lang="ru-RU" altLang="ru-RU" sz="1100" b="1"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ru-RU" altLang="ru-RU" sz="32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982838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pic>
        <p:nvPicPr>
          <p:cNvPr id="11" name="image12.png"/>
          <p:cNvPicPr/>
          <p:nvPr/>
        </p:nvPicPr>
        <p:blipFill>
          <a:blip r:embed="rId5"/>
          <a:srcRect/>
          <a:stretch>
            <a:fillRect/>
          </a:stretch>
        </p:blipFill>
        <p:spPr>
          <a:xfrm>
            <a:off x="2223504" y="1057022"/>
            <a:ext cx="7744992" cy="4628559"/>
          </a:xfrm>
          <a:prstGeom prst="rect">
            <a:avLst/>
          </a:prstGeom>
          <a:ln/>
        </p:spPr>
      </p:pic>
      <p:sp>
        <p:nvSpPr>
          <p:cNvPr id="3" name="Прямоугольник 2"/>
          <p:cNvSpPr/>
          <p:nvPr/>
        </p:nvSpPr>
        <p:spPr>
          <a:xfrm>
            <a:off x="3029700" y="5811727"/>
            <a:ext cx="6096000" cy="646331"/>
          </a:xfrm>
          <a:prstGeom prst="rect">
            <a:avLst/>
          </a:prstGeom>
        </p:spPr>
        <p:txBody>
          <a:bodyPr>
            <a:spAutoFit/>
          </a:bodyPr>
          <a:lstStyle/>
          <a:p>
            <a:pPr indent="450215" algn="ctr">
              <a:spcAft>
                <a:spcPts val="0"/>
              </a:spcAft>
            </a:pPr>
            <a:r>
              <a:rPr lang="ru-RU" dirty="0">
                <a:latin typeface="Times New Roman" panose="02020603050405020304" pitchFamily="18" charset="0"/>
                <a:ea typeface="Times New Roman" panose="02020603050405020304" pitchFamily="18" charset="0"/>
              </a:rPr>
              <a:t>Луг в прирусловой пойме реки </a:t>
            </a:r>
            <a:r>
              <a:rPr lang="ru-RU" dirty="0" err="1">
                <a:latin typeface="Times New Roman" panose="02020603050405020304" pitchFamily="18" charset="0"/>
                <a:ea typeface="Times New Roman" panose="02020603050405020304" pitchFamily="18" charset="0"/>
              </a:rPr>
              <a:t>Вычегда</a:t>
            </a:r>
            <a:r>
              <a:rPr lang="ru-RU" dirty="0">
                <a:latin typeface="Times New Roman" panose="02020603050405020304" pitchFamily="18" charset="0"/>
                <a:ea typeface="Times New Roman" panose="02020603050405020304" pitchFamily="18" charset="0"/>
              </a:rPr>
              <a:t>, Ленский район Архангельской области</a:t>
            </a:r>
            <a:endParaRPr lang="ru-RU"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08747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694410" y="2521059"/>
            <a:ext cx="11120284" cy="3108543"/>
          </a:xfrm>
          <a:prstGeom prst="rect">
            <a:avLst/>
          </a:prstGeom>
        </p:spPr>
        <p:txBody>
          <a:bodyPr wrap="square">
            <a:spAutoFit/>
          </a:bodyPr>
          <a:lstStyle/>
          <a:p>
            <a:r>
              <a:rPr lang="ru-RU" sz="2800" b="1" i="1" dirty="0" err="1" smtClean="0">
                <a:latin typeface="Times New Roman" panose="02020603050405020304" pitchFamily="18" charset="0"/>
                <a:ea typeface="Times New Roman" panose="02020603050405020304" pitchFamily="18" charset="0"/>
              </a:rPr>
              <a:t>Agrostis</a:t>
            </a:r>
            <a:r>
              <a:rPr lang="ru-RU" sz="2800" b="1" i="1" dirty="0" smtClean="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vinealis</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Iris</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sibirica</a:t>
            </a:r>
            <a:r>
              <a:rPr lang="ru-RU" sz="2800" b="1" i="1" dirty="0">
                <a:latin typeface="Times New Roman" panose="02020603050405020304" pitchFamily="18" charset="0"/>
                <a:ea typeface="Times New Roman" panose="02020603050405020304" pitchFamily="18" charset="0"/>
              </a:rPr>
              <a:t>, </a:t>
            </a:r>
            <a:r>
              <a:rPr lang="ru-RU" sz="2800" b="1" i="1" dirty="0" err="1" smtClean="0">
                <a:latin typeface="Times New Roman" panose="02020603050405020304" pitchFamily="18" charset="0"/>
                <a:ea typeface="Times New Roman" panose="02020603050405020304" pitchFamily="18" charset="0"/>
              </a:rPr>
              <a:t>Brassica</a:t>
            </a:r>
            <a:r>
              <a:rPr lang="ru-RU" sz="2800" b="1" i="1" dirty="0" smtClean="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juncea</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Lathyrus</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tuberosus</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Pisum</a:t>
            </a:r>
            <a:r>
              <a:rPr lang="ru-RU" sz="2800" b="1" i="1" dirty="0">
                <a:latin typeface="Times New Roman" panose="02020603050405020304" pitchFamily="18" charset="0"/>
                <a:ea typeface="Times New Roman" panose="02020603050405020304" pitchFamily="18" charset="0"/>
              </a:rPr>
              <a:t> </a:t>
            </a:r>
            <a:r>
              <a:rPr lang="ru-RU" sz="2800" b="1" i="1" dirty="0" err="1" smtClean="0">
                <a:latin typeface="Times New Roman" panose="02020603050405020304" pitchFamily="18" charset="0"/>
                <a:ea typeface="Times New Roman" panose="02020603050405020304" pitchFamily="18" charset="0"/>
              </a:rPr>
              <a:t>ar</a:t>
            </a:r>
            <a:r>
              <a:rPr lang="en-US" sz="2800" b="1" i="1" dirty="0" smtClean="0">
                <a:latin typeface="Times New Roman" panose="02020603050405020304" pitchFamily="18" charset="0"/>
                <a:ea typeface="Times New Roman" panose="02020603050405020304" pitchFamily="18" charset="0"/>
              </a:rPr>
              <a:t>v</a:t>
            </a:r>
            <a:r>
              <a:rPr lang="ru-RU" sz="2800" b="1" i="1" dirty="0" err="1" smtClean="0">
                <a:latin typeface="Times New Roman" panose="02020603050405020304" pitchFamily="18" charset="0"/>
                <a:ea typeface="Times New Roman" panose="02020603050405020304" pitchFamily="18" charset="0"/>
              </a:rPr>
              <a:t>ense</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Cuscuta</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europaea</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Verbascum</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nigrum</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Artemisia</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dracunculus</a:t>
            </a:r>
            <a:r>
              <a:rPr lang="ru-RU" sz="2800" b="1" i="1" dirty="0">
                <a:latin typeface="Times New Roman" panose="02020603050405020304" pitchFamily="18" charset="0"/>
                <a:ea typeface="Times New Roman" panose="02020603050405020304" pitchFamily="18" charset="0"/>
              </a:rPr>
              <a:t>, </a:t>
            </a:r>
            <a:r>
              <a:rPr lang="ru-RU" sz="2800" b="1" i="1" dirty="0" err="1">
                <a:latin typeface="Times New Roman" panose="02020603050405020304" pitchFamily="18" charset="0"/>
                <a:ea typeface="Times New Roman" panose="02020603050405020304" pitchFamily="18" charset="0"/>
              </a:rPr>
              <a:t>Lactuca</a:t>
            </a:r>
            <a:r>
              <a:rPr lang="ru-RU" sz="2800" b="1" i="1" dirty="0">
                <a:latin typeface="Times New Roman" panose="02020603050405020304" pitchFamily="18" charset="0"/>
                <a:ea typeface="Times New Roman" panose="02020603050405020304" pitchFamily="18" charset="0"/>
              </a:rPr>
              <a:t> </a:t>
            </a:r>
            <a:r>
              <a:rPr lang="ru-RU" sz="2800" b="1" i="1" dirty="0" err="1" smtClean="0">
                <a:latin typeface="Times New Roman" panose="02020603050405020304" pitchFamily="18" charset="0"/>
                <a:ea typeface="Times New Roman" panose="02020603050405020304" pitchFamily="18" charset="0"/>
              </a:rPr>
              <a:t>serriola</a:t>
            </a:r>
            <a:endParaRPr lang="ru-RU" sz="2800" b="1" dirty="0" smtClean="0">
              <a:latin typeface="Times New Roman" panose="02020603050405020304" pitchFamily="18" charset="0"/>
              <a:ea typeface="Times New Roman" panose="02020603050405020304" pitchFamily="18" charset="0"/>
            </a:endParaRPr>
          </a:p>
          <a:p>
            <a:endParaRPr lang="ru-RU" sz="2800" b="1" dirty="0">
              <a:latin typeface="Times New Roman" panose="02020603050405020304" pitchFamily="18" charset="0"/>
              <a:ea typeface="Times New Roman" panose="02020603050405020304" pitchFamily="18" charset="0"/>
            </a:endParaRPr>
          </a:p>
          <a:p>
            <a:endParaRPr lang="ru-RU" sz="2800" b="1" dirty="0" smtClean="0">
              <a:latin typeface="Times New Roman" panose="02020603050405020304" pitchFamily="18" charset="0"/>
              <a:ea typeface="Times New Roman" panose="02020603050405020304" pitchFamily="18" charset="0"/>
            </a:endParaRPr>
          </a:p>
          <a:p>
            <a:endParaRPr lang="ru-RU" sz="2800" b="1" dirty="0" smtClean="0">
              <a:latin typeface="Times New Roman" panose="02020603050405020304" pitchFamily="18" charset="0"/>
              <a:ea typeface="Times New Roman" panose="02020603050405020304" pitchFamily="18" charset="0"/>
            </a:endParaRPr>
          </a:p>
          <a:p>
            <a:pPr algn="ctr"/>
            <a:r>
              <a:rPr lang="ru-RU" sz="2800" dirty="0" smtClean="0">
                <a:latin typeface="Times New Roman" panose="02020603050405020304" pitchFamily="18" charset="0"/>
                <a:ea typeface="Times New Roman" panose="02020603050405020304" pitchFamily="18" charset="0"/>
              </a:rPr>
              <a:t>Нигде </a:t>
            </a:r>
            <a:r>
              <a:rPr lang="ru-RU" sz="2800" dirty="0">
                <a:latin typeface="Times New Roman" panose="02020603050405020304" pitchFamily="18" charset="0"/>
                <a:ea typeface="Times New Roman" panose="02020603050405020304" pitchFamily="18" charset="0"/>
              </a:rPr>
              <a:t>более в Архангельской области не найдены.</a:t>
            </a:r>
            <a:endParaRPr lang="ru-RU" sz="2800" dirty="0"/>
          </a:p>
        </p:txBody>
      </p:sp>
      <p:sp>
        <p:nvSpPr>
          <p:cNvPr id="5" name="TextBox 4"/>
          <p:cNvSpPr txBox="1"/>
          <p:nvPr/>
        </p:nvSpPr>
        <p:spPr>
          <a:xfrm>
            <a:off x="4114799" y="1173003"/>
            <a:ext cx="6887497" cy="646331"/>
          </a:xfrm>
          <a:prstGeom prst="rect">
            <a:avLst/>
          </a:prstGeom>
          <a:noFill/>
        </p:spPr>
        <p:txBody>
          <a:bodyPr wrap="square" rtlCol="0">
            <a:spAutoFit/>
          </a:bodyPr>
          <a:lstStyle/>
          <a:p>
            <a:r>
              <a:rPr lang="ru-RU" sz="3600" dirty="0" smtClean="0"/>
              <a:t>Котласский район</a:t>
            </a:r>
            <a:endParaRPr lang="ru-RU" sz="3600" dirty="0"/>
          </a:p>
        </p:txBody>
      </p:sp>
    </p:spTree>
    <p:extLst>
      <p:ext uri="{BB962C8B-B14F-4D97-AF65-F5344CB8AC3E}">
        <p14:creationId xmlns:p14="http://schemas.microsoft.com/office/powerpoint/2010/main" val="2858908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381777" y="951077"/>
            <a:ext cx="11428446" cy="5693866"/>
          </a:xfrm>
          <a:prstGeom prst="rect">
            <a:avLst/>
          </a:prstGeom>
        </p:spPr>
        <p:txBody>
          <a:bodyPr wrap="square">
            <a:spAutoFit/>
          </a:bodyPr>
          <a:lstStyle/>
          <a:p>
            <a:pPr indent="180340" algn="ctr">
              <a:spcAft>
                <a:spcPts val="0"/>
              </a:spcAft>
            </a:pPr>
            <a:r>
              <a:rPr lang="ru-RU"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Встречаемости </a:t>
            </a:r>
            <a:r>
              <a:rPr lang="ru-RU"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культурных растений в пределах </a:t>
            </a:r>
            <a:r>
              <a:rPr lang="ru-RU" sz="20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агрофитоценозах</a:t>
            </a:r>
            <a:r>
              <a:rPr lang="ru-RU"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a:p>
            <a:pPr indent="180340" algn="ctr">
              <a:spcAft>
                <a:spcPts val="0"/>
              </a:spcAft>
            </a:pPr>
            <a:endParaRPr lang="ru-RU"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ru-RU" b="1" u="sng" dirty="0">
                <a:solidFill>
                  <a:srgbClr val="FF0000"/>
                </a:solidFill>
                <a:latin typeface="Calibri" panose="020F0502020204030204" pitchFamily="34" charset="0"/>
                <a:ea typeface="Calibri" panose="020F0502020204030204" pitchFamily="34" charset="0"/>
                <a:cs typeface="Calibri" panose="020F0502020204030204" pitchFamily="34" charset="0"/>
              </a:rPr>
              <a:t>Часто встречаются</a:t>
            </a:r>
            <a:r>
              <a:rPr lang="ru-RU" b="1" dirty="0">
                <a:latin typeface="Calibri" panose="020F0502020204030204" pitchFamily="34" charset="0"/>
                <a:ea typeface="Calibri" panose="020F0502020204030204" pitchFamily="34" charset="0"/>
                <a:cs typeface="Calibri" panose="020F0502020204030204" pitchFamily="34" charset="0"/>
              </a:rPr>
              <a:t>:</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Times New Roman" panose="02020603050405020304" pitchFamily="18" charset="0"/>
                <a:cs typeface="Calibri" panose="020F0502020204030204" pitchFamily="34" charset="0"/>
              </a:rPr>
              <a:t>- </a:t>
            </a:r>
            <a:r>
              <a:rPr lang="ru-RU" b="1" dirty="0">
                <a:latin typeface="Calibri" panose="020F0502020204030204" pitchFamily="34" charset="0"/>
                <a:ea typeface="Times New Roman" panose="02020603050405020304" pitchFamily="18" charset="0"/>
                <a:cs typeface="Calibri" panose="020F0502020204030204" pitchFamily="34" charset="0"/>
              </a:rPr>
              <a:t>кормовые культуры</a:t>
            </a:r>
            <a:r>
              <a:rPr lang="ru-RU" dirty="0">
                <a:latin typeface="Calibri" panose="020F0502020204030204" pitchFamily="34" charset="0"/>
                <a:ea typeface="Times New Roman" panose="02020603050405020304" pitchFamily="18" charset="0"/>
                <a:cs typeface="Calibri" panose="020F0502020204030204" pitchFamily="34" charset="0"/>
              </a:rPr>
              <a:t>: овсяница красная, кострец безостый, мятлик луговой, клевер луговой, красный, канареечник тростниковидный, </a:t>
            </a:r>
            <a:r>
              <a:rPr lang="ru-RU" dirty="0" err="1">
                <a:latin typeface="Calibri" panose="020F0502020204030204" pitchFamily="34" charset="0"/>
                <a:ea typeface="Times New Roman" panose="02020603050405020304" pitchFamily="18" charset="0"/>
                <a:cs typeface="Calibri" panose="020F0502020204030204" pitchFamily="34" charset="0"/>
              </a:rPr>
              <a:t>двукисточник</a:t>
            </a:r>
            <a:r>
              <a:rPr lang="ru-RU" dirty="0">
                <a:latin typeface="Calibri" panose="020F0502020204030204" pitchFamily="34" charset="0"/>
                <a:ea typeface="Times New Roman" panose="02020603050405020304" pitchFamily="18" charset="0"/>
                <a:cs typeface="Calibri" panose="020F0502020204030204" pitchFamily="34" charset="0"/>
              </a:rPr>
              <a:t>, тимофеевка луговая, овсяница луговая;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Times New Roman" panose="02020603050405020304" pitchFamily="18" charset="0"/>
                <a:cs typeface="Calibri" panose="020F0502020204030204" pitchFamily="34" charset="0"/>
              </a:rPr>
              <a:t>- </a:t>
            </a:r>
            <a:r>
              <a:rPr lang="ru-RU" b="1" dirty="0">
                <a:latin typeface="Calibri" panose="020F0502020204030204" pitchFamily="34" charset="0"/>
                <a:ea typeface="Times New Roman" panose="02020603050405020304" pitchFamily="18" charset="0"/>
                <a:cs typeface="Calibri" panose="020F0502020204030204" pitchFamily="34" charset="0"/>
              </a:rPr>
              <a:t>плодово-ягодные культуры</a:t>
            </a:r>
            <a:r>
              <a:rPr lang="ru-RU" dirty="0">
                <a:latin typeface="Calibri" panose="020F0502020204030204" pitchFamily="34" charset="0"/>
                <a:ea typeface="Times New Roman" panose="02020603050405020304" pitchFamily="18" charset="0"/>
                <a:cs typeface="Calibri" panose="020F0502020204030204" pitchFamily="34" charset="0"/>
              </a:rPr>
              <a:t>: смородина черная, малина обыкновенная, рябина обыкновенная, черемуха обыкновенная, смородина красная, хмель обыкновенный;</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Times New Roman" panose="02020603050405020304" pitchFamily="18" charset="0"/>
                <a:cs typeface="Calibri" panose="020F0502020204030204" pitchFamily="34" charset="0"/>
              </a:rPr>
              <a:t>-</a:t>
            </a:r>
            <a:r>
              <a:rPr lang="ru-RU" b="1" dirty="0">
                <a:latin typeface="Calibri" panose="020F0502020204030204" pitchFamily="34" charset="0"/>
                <a:ea typeface="Times New Roman" panose="02020603050405020304" pitchFamily="18" charset="0"/>
                <a:cs typeface="Calibri" panose="020F0502020204030204" pitchFamily="34" charset="0"/>
              </a:rPr>
              <a:t>овощные культуры:</a:t>
            </a:r>
            <a:r>
              <a:rPr lang="ru-RU" dirty="0">
                <a:latin typeface="Calibri" panose="020F0502020204030204" pitchFamily="34" charset="0"/>
                <a:ea typeface="Times New Roman" panose="02020603050405020304" pitchFamily="18" charset="0"/>
                <a:cs typeface="Calibri" panose="020F0502020204030204" pitchFamily="34" charset="0"/>
              </a:rPr>
              <a:t> лук, чеснок, морковь посевная, картофель, капуста кочанная;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endParaRPr lang="ru-RU" b="1" dirty="0" smtClean="0">
              <a:latin typeface="Calibri" panose="020F0502020204030204" pitchFamily="34" charset="0"/>
              <a:ea typeface="Times New Roman" panose="02020603050405020304" pitchFamily="18" charset="0"/>
              <a:cs typeface="Calibri" panose="020F0502020204030204" pitchFamily="34" charset="0"/>
            </a:endParaRPr>
          </a:p>
          <a:p>
            <a:pPr indent="180340" algn="just">
              <a:spcAft>
                <a:spcPts val="0"/>
              </a:spcAft>
            </a:pPr>
            <a:r>
              <a:rPr lang="ru-RU" b="1" u="sng"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Не </a:t>
            </a:r>
            <a:r>
              <a:rPr lang="ru-RU"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часто встречаются</a:t>
            </a:r>
            <a:r>
              <a:rPr lang="ru-RU" b="1" dirty="0">
                <a:latin typeface="Calibri" panose="020F0502020204030204" pitchFamily="34" charset="0"/>
                <a:ea typeface="Times New Roman" panose="02020603050405020304" pitchFamily="18" charset="0"/>
                <a:cs typeface="Calibri" panose="020F0502020204030204" pitchFamily="34" charset="0"/>
              </a:rPr>
              <a:t>:</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Times New Roman" panose="02020603050405020304" pitchFamily="18" charset="0"/>
                <a:cs typeface="Calibri" panose="020F0502020204030204" pitchFamily="34" charset="0"/>
              </a:rPr>
              <a:t>- </a:t>
            </a:r>
            <a:r>
              <a:rPr lang="ru-RU" b="1" dirty="0">
                <a:latin typeface="Calibri" panose="020F0502020204030204" pitchFamily="34" charset="0"/>
                <a:ea typeface="Times New Roman" panose="02020603050405020304" pitchFamily="18" charset="0"/>
                <a:cs typeface="Calibri" panose="020F0502020204030204" pitchFamily="34" charset="0"/>
              </a:rPr>
              <a:t>кормовые культуры</a:t>
            </a:r>
            <a:r>
              <a:rPr lang="ru-RU" dirty="0">
                <a:latin typeface="Calibri" panose="020F0502020204030204" pitchFamily="34" charset="0"/>
                <a:ea typeface="Times New Roman" panose="02020603050405020304" pitchFamily="18" charset="0"/>
                <a:cs typeface="Calibri" panose="020F0502020204030204" pitchFamily="34" charset="0"/>
              </a:rPr>
              <a:t>: донник желтый, вика посевная, донник белый, лисохвост луговой, ежа сборная, козлятник восточный, овсяница тростниковидная;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Times New Roman" panose="02020603050405020304" pitchFamily="18" charset="0"/>
                <a:cs typeface="Calibri" panose="020F0502020204030204" pitchFamily="34" charset="0"/>
              </a:rPr>
              <a:t>- </a:t>
            </a:r>
            <a:r>
              <a:rPr lang="ru-RU" b="1" dirty="0">
                <a:latin typeface="Calibri" panose="020F0502020204030204" pitchFamily="34" charset="0"/>
                <a:ea typeface="Times New Roman" panose="02020603050405020304" pitchFamily="18" charset="0"/>
                <a:cs typeface="Calibri" panose="020F0502020204030204" pitchFamily="34" charset="0"/>
              </a:rPr>
              <a:t>плодово-ягодные культуры</a:t>
            </a:r>
            <a:r>
              <a:rPr lang="ru-RU" dirty="0">
                <a:latin typeface="Calibri" panose="020F0502020204030204" pitchFamily="34" charset="0"/>
                <a:ea typeface="Times New Roman" panose="02020603050405020304" pitchFamily="18" charset="0"/>
                <a:cs typeface="Calibri" panose="020F0502020204030204" pitchFamily="34" charset="0"/>
              </a:rPr>
              <a:t>: жимолость яблони, тернослив, калина обыкновенная;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Times New Roman" panose="02020603050405020304" pitchFamily="18" charset="0"/>
                <a:cs typeface="Calibri" panose="020F0502020204030204" pitchFamily="34" charset="0"/>
              </a:rPr>
              <a:t>- овощные: тыква крупноплодная, редис капуста краснокочанная;</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endParaRPr lang="ru-RU" b="1" dirty="0" smtClean="0">
              <a:latin typeface="Calibri" panose="020F0502020204030204" pitchFamily="34" charset="0"/>
              <a:ea typeface="Times New Roman" panose="02020603050405020304" pitchFamily="18" charset="0"/>
              <a:cs typeface="Calibri" panose="020F0502020204030204" pitchFamily="34" charset="0"/>
            </a:endParaRPr>
          </a:p>
          <a:p>
            <a:pPr indent="180340" algn="just">
              <a:spcAft>
                <a:spcPts val="0"/>
              </a:spcAft>
            </a:pPr>
            <a:r>
              <a:rPr lang="ru-RU"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Р</a:t>
            </a:r>
            <a:r>
              <a:rPr lang="ru-RU" b="1" u="sng"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едко </a:t>
            </a:r>
            <a:r>
              <a:rPr lang="ru-RU"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встречаются</a:t>
            </a:r>
            <a:r>
              <a:rPr lang="ru-RU" b="1" dirty="0">
                <a:latin typeface="Calibri" panose="020F0502020204030204" pitchFamily="34" charset="0"/>
                <a:ea typeface="Times New Roman" panose="02020603050405020304" pitchFamily="18" charset="0"/>
                <a:cs typeface="Calibri" panose="020F0502020204030204" pitchFamily="34" charset="0"/>
              </a:rPr>
              <a:t>:</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Times New Roman" panose="02020603050405020304" pitchFamily="18" charset="0"/>
                <a:cs typeface="Calibri" panose="020F0502020204030204" pitchFamily="34" charset="0"/>
              </a:rPr>
              <a:t>- </a:t>
            </a:r>
            <a:r>
              <a:rPr lang="ru-RU" b="1" dirty="0">
                <a:latin typeface="Calibri" panose="020F0502020204030204" pitchFamily="34" charset="0"/>
                <a:ea typeface="Times New Roman" panose="02020603050405020304" pitchFamily="18" charset="0"/>
                <a:cs typeface="Calibri" panose="020F0502020204030204" pitchFamily="34" charset="0"/>
              </a:rPr>
              <a:t>кормовые культуры</a:t>
            </a:r>
            <a:r>
              <a:rPr lang="ru-RU" dirty="0">
                <a:latin typeface="Calibri" panose="020F0502020204030204" pitchFamily="34" charset="0"/>
                <a:ea typeface="Times New Roman" panose="02020603050405020304" pitchFamily="18" charset="0"/>
                <a:cs typeface="Calibri" panose="020F0502020204030204" pitchFamily="34" charset="0"/>
              </a:rPr>
              <a:t>: люпин узколистный, клевер розовый, райграс многолетний, люцерна изменчивая или гибридная, эспарцет </a:t>
            </a:r>
            <a:r>
              <a:rPr lang="ru-RU" dirty="0" err="1">
                <a:latin typeface="Calibri" panose="020F0502020204030204" pitchFamily="34" charset="0"/>
                <a:ea typeface="Times New Roman" panose="02020603050405020304" pitchFamily="18" charset="0"/>
                <a:cs typeface="Calibri" panose="020F0502020204030204" pitchFamily="34" charset="0"/>
              </a:rPr>
              <a:t>виколистный</a:t>
            </a:r>
            <a:r>
              <a:rPr lang="ru-RU" dirty="0">
                <a:latin typeface="Calibri" panose="020F0502020204030204" pitchFamily="34" charset="0"/>
                <a:ea typeface="Times New Roman" panose="02020603050405020304" pitchFamily="18" charset="0"/>
                <a:cs typeface="Calibri" panose="020F0502020204030204" pitchFamily="34" charset="0"/>
              </a:rPr>
              <a:t>;</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Times New Roman" panose="02020603050405020304" pitchFamily="18" charset="0"/>
                <a:cs typeface="Calibri" panose="020F0502020204030204" pitchFamily="34" charset="0"/>
              </a:rPr>
              <a:t>- </a:t>
            </a:r>
            <a:r>
              <a:rPr lang="ru-RU" b="1" dirty="0">
                <a:latin typeface="Calibri" panose="020F0502020204030204" pitchFamily="34" charset="0"/>
                <a:ea typeface="Times New Roman" panose="02020603050405020304" pitchFamily="18" charset="0"/>
                <a:cs typeface="Calibri" panose="020F0502020204030204" pitchFamily="34" charset="0"/>
              </a:rPr>
              <a:t>плодово-ягодные культуры</a:t>
            </a:r>
            <a:r>
              <a:rPr lang="ru-RU" dirty="0">
                <a:latin typeface="Calibri" panose="020F0502020204030204" pitchFamily="34" charset="0"/>
                <a:ea typeface="Times New Roman" panose="02020603050405020304" pitchFamily="18" charset="0"/>
                <a:cs typeface="Calibri" panose="020F0502020204030204" pitchFamily="34" charset="0"/>
              </a:rPr>
              <a:t>: жимолость голубая, крыжовник;</a:t>
            </a:r>
            <a:endParaRPr lang="ru-RU" dirty="0">
              <a:latin typeface="Calibri" panose="020F0502020204030204" pitchFamily="34" charset="0"/>
              <a:ea typeface="Calibri" panose="020F0502020204030204" pitchFamily="34" charset="0"/>
              <a:cs typeface="Times New Roman" panose="02020603050405020304" pitchFamily="18" charset="0"/>
            </a:endParaRPr>
          </a:p>
          <a:p>
            <a:r>
              <a:rPr lang="ru-RU" dirty="0">
                <a:latin typeface="Calibri" panose="020F0502020204030204" pitchFamily="34" charset="0"/>
                <a:ea typeface="Times New Roman" panose="02020603050405020304" pitchFamily="18" charset="0"/>
              </a:rPr>
              <a:t>-</a:t>
            </a:r>
            <a:r>
              <a:rPr lang="ru-RU" b="1" dirty="0">
                <a:latin typeface="Calibri" panose="020F0502020204030204" pitchFamily="34" charset="0"/>
                <a:ea typeface="Times New Roman" panose="02020603050405020304" pitchFamily="18" charset="0"/>
              </a:rPr>
              <a:t>овощные культуры: </a:t>
            </a:r>
            <a:r>
              <a:rPr lang="ru-RU" dirty="0">
                <a:latin typeface="Calibri" panose="020F0502020204030204" pitchFamily="34" charset="0"/>
                <a:ea typeface="Times New Roman" panose="02020603050405020304" pitchFamily="18" charset="0"/>
              </a:rPr>
              <a:t>фасоль обыкновенная, русские бобы, горох, </a:t>
            </a:r>
            <a:r>
              <a:rPr lang="ru-RU" dirty="0" smtClean="0">
                <a:latin typeface="Calibri" panose="020F0502020204030204" pitchFamily="34" charset="0"/>
                <a:ea typeface="Times New Roman" panose="02020603050405020304" pitchFamily="18" charset="0"/>
              </a:rPr>
              <a:t>репа</a:t>
            </a:r>
            <a:endParaRPr lang="ru-RU" dirty="0"/>
          </a:p>
        </p:txBody>
      </p:sp>
    </p:spTree>
    <p:extLst>
      <p:ext uri="{BB962C8B-B14F-4D97-AF65-F5344CB8AC3E}">
        <p14:creationId xmlns:p14="http://schemas.microsoft.com/office/powerpoint/2010/main" val="1909913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6979920" y="1092652"/>
            <a:ext cx="4888992" cy="5262979"/>
          </a:xfrm>
          <a:prstGeom prst="rect">
            <a:avLst/>
          </a:prstGeom>
        </p:spPr>
        <p:txBody>
          <a:bodyPr wrap="square">
            <a:spAutoFit/>
          </a:bodyPr>
          <a:lstStyle/>
          <a:p>
            <a:pPr marL="71755" algn="ctr">
              <a:spcAft>
                <a:spcPts val="0"/>
              </a:spcAft>
              <a:tabLst>
                <a:tab pos="796925" algn="l"/>
                <a:tab pos="1558290" algn="l"/>
                <a:tab pos="2393950" algn="l"/>
                <a:tab pos="3189605" algn="l"/>
                <a:tab pos="3373755" algn="l"/>
                <a:tab pos="5076825" algn="l"/>
              </a:tabLst>
            </a:pPr>
            <a:r>
              <a:rPr lang="ru-RU" sz="1400" dirty="0" smtClean="0">
                <a:effectLst>
                  <a:outerShdw blurRad="38100" dist="38100" dir="2700000" algn="tl">
                    <a:srgbClr val="000000">
                      <a:alpha val="43137"/>
                    </a:srgbClr>
                  </a:outerShdw>
                </a:effectLst>
              </a:rPr>
              <a:t>Виды которые необходимо сохранять </a:t>
            </a:r>
            <a:r>
              <a:rPr lang="ru-RU" sz="1400" dirty="0">
                <a:effectLst>
                  <a:outerShdw blurRad="38100" dist="38100" dir="2700000" algn="tl">
                    <a:srgbClr val="000000">
                      <a:alpha val="43137"/>
                    </a:srgbClr>
                  </a:outerShdw>
                </a:effectLst>
              </a:rPr>
              <a:t>на территории различного рода хозяйств, с целью недопущения уничтожения их в местах </a:t>
            </a:r>
            <a:r>
              <a:rPr lang="ru-RU" sz="1400" dirty="0" smtClean="0">
                <a:effectLst>
                  <a:outerShdw blurRad="38100" dist="38100" dir="2700000" algn="tl">
                    <a:srgbClr val="000000">
                      <a:alpha val="43137"/>
                    </a:srgbClr>
                  </a:outerShdw>
                </a:effectLst>
              </a:rPr>
              <a:t>произрастания</a:t>
            </a:r>
          </a:p>
          <a:p>
            <a:pPr marL="71755" algn="just">
              <a:spcAft>
                <a:spcPts val="0"/>
              </a:spcAft>
              <a:tabLst>
                <a:tab pos="796925" algn="l"/>
                <a:tab pos="1558290" algn="l"/>
                <a:tab pos="2393950" algn="l"/>
                <a:tab pos="3189605" algn="l"/>
                <a:tab pos="3373755" algn="l"/>
                <a:tab pos="5076825" algn="l"/>
              </a:tabLst>
            </a:pPr>
            <a:endParaRPr lang="ru-RU" sz="1400" dirty="0" smtClean="0"/>
          </a:p>
          <a:p>
            <a:pPr marL="71755" algn="just">
              <a:spcAft>
                <a:spcPts val="0"/>
              </a:spcAft>
              <a:tabLst>
                <a:tab pos="796925" algn="l"/>
                <a:tab pos="1558290" algn="l"/>
                <a:tab pos="2393950" algn="l"/>
                <a:tab pos="3189605" algn="l"/>
                <a:tab pos="3373755" algn="l"/>
                <a:tab pos="5076825" algn="l"/>
              </a:tabLst>
            </a:pPr>
            <a:r>
              <a:rPr lang="en-US" sz="1400" dirty="0" err="1"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Лук</a:t>
            </a:r>
            <a:r>
              <a:rPr lang="en-US" sz="140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угловатый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en-US"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Лук</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скорода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Тмин обыкновенный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Жимолость голубая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Клюква мелкоплодная</a:t>
            </a:r>
            <a:endParaRPr lang="ru-RU"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Клюква болотная</a:t>
            </a:r>
            <a:endParaRPr lang="ru-RU"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Смородина щетинистая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Смородина черная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Смородина колосистая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Тимьян </a:t>
            </a:r>
            <a:r>
              <a:rPr lang="ru-RU"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малолистный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en-US"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Тимьян</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субарктический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Тимьян Талиева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Княженика обыкновенная, </a:t>
            </a:r>
            <a:r>
              <a:rPr lang="ru-RU"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поляника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Ежевика сизая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Морошка приземистая</a:t>
            </a:r>
            <a:endParaRPr lang="ru-RU" sz="1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Малина </a:t>
            </a:r>
            <a:r>
              <a:rPr lang="ru-RU"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хмелелистная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Малина обыкновенная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Рябина </a:t>
            </a:r>
            <a:r>
              <a:rPr lang="ru-RU"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Городкова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Рябина сибирская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71755" algn="just">
              <a:spcAft>
                <a:spcPts val="0"/>
              </a:spcAft>
              <a:tabLst>
                <a:tab pos="796925" algn="l"/>
                <a:tab pos="1558290" algn="l"/>
                <a:tab pos="2393950" algn="l"/>
                <a:tab pos="3189605" algn="l"/>
                <a:tab pos="3373755" algn="l"/>
                <a:tab pos="5076825" algn="l"/>
              </a:tabLst>
            </a:pPr>
            <a:r>
              <a:rPr lang="ru-RU"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Калина обыкновенная</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432816" y="1097406"/>
            <a:ext cx="6547104" cy="1477328"/>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rPr>
              <a:t>2022 </a:t>
            </a:r>
            <a:r>
              <a:rPr lang="ru-RU" dirty="0" smtClean="0">
                <a:latin typeface="Calibri" panose="020F0502020204030204" pitchFamily="34" charset="0"/>
                <a:ea typeface="Calibri" panose="020F0502020204030204" pitchFamily="34" charset="0"/>
              </a:rPr>
              <a:t>- 2024 год </a:t>
            </a:r>
          </a:p>
          <a:p>
            <a:r>
              <a:rPr lang="ru-RU" dirty="0" smtClean="0">
                <a:latin typeface="Calibri" panose="020F0502020204030204" pitchFamily="34" charset="0"/>
                <a:ea typeface="Calibri" panose="020F0502020204030204" pitchFamily="34" charset="0"/>
              </a:rPr>
              <a:t>Всего </a:t>
            </a:r>
            <a:r>
              <a:rPr lang="ru-RU" dirty="0">
                <a:latin typeface="Calibri" panose="020F0502020204030204" pitchFamily="34" charset="0"/>
                <a:ea typeface="Calibri" panose="020F0502020204030204" pitchFamily="34" charset="0"/>
              </a:rPr>
              <a:t>на территории Архангельской области обитает незначительное количество диких родичей культурных растений (ДРКР) - 158, а на исследуемом участке </a:t>
            </a:r>
            <a:r>
              <a:rPr lang="ru-RU" dirty="0" err="1">
                <a:latin typeface="Calibri" panose="020F0502020204030204" pitchFamily="34" charset="0"/>
                <a:ea typeface="Calibri" panose="020F0502020204030204" pitchFamily="34" charset="0"/>
              </a:rPr>
              <a:t>участке</a:t>
            </a:r>
            <a:r>
              <a:rPr lang="ru-RU" dirty="0">
                <a:latin typeface="Calibri" panose="020F0502020204030204" pitchFamily="34" charset="0"/>
                <a:ea typeface="Calibri" panose="020F0502020204030204" pitchFamily="34" charset="0"/>
              </a:rPr>
              <a:t> Онежский, Пинежский, Мезенский и </a:t>
            </a:r>
            <a:r>
              <a:rPr lang="ru-RU" dirty="0" err="1">
                <a:latin typeface="Calibri" panose="020F0502020204030204" pitchFamily="34" charset="0"/>
                <a:ea typeface="Calibri" panose="020F0502020204030204" pitchFamily="34" charset="0"/>
              </a:rPr>
              <a:t>Лешуконский</a:t>
            </a:r>
            <a:r>
              <a:rPr lang="ru-RU" dirty="0">
                <a:latin typeface="Calibri" panose="020F0502020204030204" pitchFamily="34" charset="0"/>
                <a:ea typeface="Calibri" panose="020F0502020204030204" pitchFamily="34" charset="0"/>
              </a:rPr>
              <a:t> районов 146 видов. </a:t>
            </a:r>
            <a:endParaRPr lang="ru-RU" dirty="0"/>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2756026"/>
            <a:ext cx="5348092" cy="3564002"/>
          </a:xfrm>
          <a:prstGeom prst="rect">
            <a:avLst/>
          </a:prstGeom>
        </p:spPr>
      </p:pic>
    </p:spTree>
    <p:extLst>
      <p:ext uri="{BB962C8B-B14F-4D97-AF65-F5344CB8AC3E}">
        <p14:creationId xmlns:p14="http://schemas.microsoft.com/office/powerpoint/2010/main" val="2861575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049" name="Рисунок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028" y="1344168"/>
            <a:ext cx="8757433" cy="40429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3674174" y="5654301"/>
            <a:ext cx="62379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6925" algn="l"/>
                <a:tab pos="1558925" algn="l"/>
                <a:tab pos="2393950" algn="l"/>
                <a:tab pos="3189288" algn="l"/>
                <a:tab pos="3373438" algn="l"/>
                <a:tab pos="5076825" algn="l"/>
              </a:tabLst>
              <a:defRPr>
                <a:solidFill>
                  <a:schemeClr val="tx1"/>
                </a:solidFill>
                <a:latin typeface="Arial" panose="020B0604020202020204" pitchFamily="34" charset="0"/>
              </a:defRPr>
            </a:lvl1pPr>
            <a:lvl2pPr eaLnBrk="0" fontAlgn="base" hangingPunct="0">
              <a:spcBef>
                <a:spcPct val="0"/>
              </a:spcBef>
              <a:spcAft>
                <a:spcPct val="0"/>
              </a:spcAft>
              <a:tabLst>
                <a:tab pos="796925" algn="l"/>
                <a:tab pos="1558925" algn="l"/>
                <a:tab pos="2393950" algn="l"/>
                <a:tab pos="3189288" algn="l"/>
                <a:tab pos="3373438" algn="l"/>
                <a:tab pos="5076825" algn="l"/>
              </a:tabLst>
              <a:defRPr>
                <a:solidFill>
                  <a:schemeClr val="tx1"/>
                </a:solidFill>
                <a:latin typeface="Arial" panose="020B0604020202020204" pitchFamily="34" charset="0"/>
              </a:defRPr>
            </a:lvl2pPr>
            <a:lvl3pPr eaLnBrk="0" fontAlgn="base" hangingPunct="0">
              <a:spcBef>
                <a:spcPct val="0"/>
              </a:spcBef>
              <a:spcAft>
                <a:spcPct val="0"/>
              </a:spcAft>
              <a:tabLst>
                <a:tab pos="796925" algn="l"/>
                <a:tab pos="1558925" algn="l"/>
                <a:tab pos="2393950" algn="l"/>
                <a:tab pos="3189288" algn="l"/>
                <a:tab pos="3373438" algn="l"/>
                <a:tab pos="5076825" algn="l"/>
              </a:tabLst>
              <a:defRPr>
                <a:solidFill>
                  <a:schemeClr val="tx1"/>
                </a:solidFill>
                <a:latin typeface="Arial" panose="020B0604020202020204" pitchFamily="34" charset="0"/>
              </a:defRPr>
            </a:lvl3pPr>
            <a:lvl4pPr eaLnBrk="0" fontAlgn="base" hangingPunct="0">
              <a:spcBef>
                <a:spcPct val="0"/>
              </a:spcBef>
              <a:spcAft>
                <a:spcPct val="0"/>
              </a:spcAft>
              <a:tabLst>
                <a:tab pos="796925" algn="l"/>
                <a:tab pos="1558925" algn="l"/>
                <a:tab pos="2393950" algn="l"/>
                <a:tab pos="3189288" algn="l"/>
                <a:tab pos="3373438" algn="l"/>
                <a:tab pos="5076825" algn="l"/>
              </a:tabLst>
              <a:defRPr>
                <a:solidFill>
                  <a:schemeClr val="tx1"/>
                </a:solidFill>
                <a:latin typeface="Arial" panose="020B0604020202020204" pitchFamily="34" charset="0"/>
              </a:defRPr>
            </a:lvl4pPr>
            <a:lvl5pPr eaLnBrk="0" fontAlgn="base" hangingPunct="0">
              <a:spcBef>
                <a:spcPct val="0"/>
              </a:spcBef>
              <a:spcAft>
                <a:spcPct val="0"/>
              </a:spcAft>
              <a:tabLst>
                <a:tab pos="796925" algn="l"/>
                <a:tab pos="1558925" algn="l"/>
                <a:tab pos="2393950" algn="l"/>
                <a:tab pos="3189288" algn="l"/>
                <a:tab pos="3373438" algn="l"/>
                <a:tab pos="5076825" algn="l"/>
              </a:tabLst>
              <a:defRPr>
                <a:solidFill>
                  <a:schemeClr val="tx1"/>
                </a:solidFill>
                <a:latin typeface="Arial" panose="020B0604020202020204" pitchFamily="34" charset="0"/>
              </a:defRPr>
            </a:lvl5pPr>
            <a:lvl6pPr eaLnBrk="0" fontAlgn="base" hangingPunct="0">
              <a:spcBef>
                <a:spcPct val="0"/>
              </a:spcBef>
              <a:spcAft>
                <a:spcPct val="0"/>
              </a:spcAft>
              <a:tabLst>
                <a:tab pos="796925" algn="l"/>
                <a:tab pos="1558925" algn="l"/>
                <a:tab pos="2393950" algn="l"/>
                <a:tab pos="3189288" algn="l"/>
                <a:tab pos="3373438" algn="l"/>
                <a:tab pos="5076825" algn="l"/>
              </a:tabLst>
              <a:defRPr>
                <a:solidFill>
                  <a:schemeClr val="tx1"/>
                </a:solidFill>
                <a:latin typeface="Arial" panose="020B0604020202020204" pitchFamily="34" charset="0"/>
              </a:defRPr>
            </a:lvl6pPr>
            <a:lvl7pPr eaLnBrk="0" fontAlgn="base" hangingPunct="0">
              <a:spcBef>
                <a:spcPct val="0"/>
              </a:spcBef>
              <a:spcAft>
                <a:spcPct val="0"/>
              </a:spcAft>
              <a:tabLst>
                <a:tab pos="796925" algn="l"/>
                <a:tab pos="1558925" algn="l"/>
                <a:tab pos="2393950" algn="l"/>
                <a:tab pos="3189288" algn="l"/>
                <a:tab pos="3373438" algn="l"/>
                <a:tab pos="5076825" algn="l"/>
              </a:tabLst>
              <a:defRPr>
                <a:solidFill>
                  <a:schemeClr val="tx1"/>
                </a:solidFill>
                <a:latin typeface="Arial" panose="020B0604020202020204" pitchFamily="34" charset="0"/>
              </a:defRPr>
            </a:lvl7pPr>
            <a:lvl8pPr eaLnBrk="0" fontAlgn="base" hangingPunct="0">
              <a:spcBef>
                <a:spcPct val="0"/>
              </a:spcBef>
              <a:spcAft>
                <a:spcPct val="0"/>
              </a:spcAft>
              <a:tabLst>
                <a:tab pos="796925" algn="l"/>
                <a:tab pos="1558925" algn="l"/>
                <a:tab pos="2393950" algn="l"/>
                <a:tab pos="3189288" algn="l"/>
                <a:tab pos="3373438" algn="l"/>
                <a:tab pos="5076825" algn="l"/>
              </a:tabLst>
              <a:defRPr>
                <a:solidFill>
                  <a:schemeClr val="tx1"/>
                </a:solidFill>
                <a:latin typeface="Arial" panose="020B0604020202020204" pitchFamily="34" charset="0"/>
              </a:defRPr>
            </a:lvl8pPr>
            <a:lvl9pPr eaLnBrk="0" fontAlgn="base" hangingPunct="0">
              <a:spcBef>
                <a:spcPct val="0"/>
              </a:spcBef>
              <a:spcAft>
                <a:spcPct val="0"/>
              </a:spcAft>
              <a:tabLst>
                <a:tab pos="796925" algn="l"/>
                <a:tab pos="1558925" algn="l"/>
                <a:tab pos="2393950" algn="l"/>
                <a:tab pos="3189288" algn="l"/>
                <a:tab pos="3373438" algn="l"/>
                <a:tab pos="50768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6925" algn="l"/>
                <a:tab pos="1558925" algn="l"/>
                <a:tab pos="2393950" algn="l"/>
                <a:tab pos="3189288" algn="l"/>
                <a:tab pos="3373438" algn="l"/>
                <a:tab pos="5076825" algn="l"/>
              </a:tabLst>
            </a:pPr>
            <a:r>
              <a:rPr kumimoji="0" lang="ru-RU" altLang="ru-RU"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Шишки хмеля обладают особо сильным ароматом</a:t>
            </a:r>
            <a:endParaRPr kumimoji="0" lang="ru-RU" altLang="ru-RU"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96925" algn="l"/>
                <a:tab pos="1558925" algn="l"/>
                <a:tab pos="2393950" algn="l"/>
                <a:tab pos="3189288" algn="l"/>
                <a:tab pos="3373438" algn="l"/>
                <a:tab pos="5076825" algn="l"/>
              </a:tabLst>
            </a:pPr>
            <a:endParaRPr kumimoji="0" lang="ru-RU" altLang="ru-RU" sz="2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22471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5" name="Rectangle 5"/>
          <p:cNvSpPr>
            <a:spLocks noChangeArrowheads="1"/>
          </p:cNvSpPr>
          <p:nvPr/>
        </p:nvSpPr>
        <p:spPr bwMode="auto">
          <a:xfrm>
            <a:off x="3429000" y="14824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7" name="Group 1"/>
          <p:cNvGrpSpPr>
            <a:grpSpLocks/>
          </p:cNvGrpSpPr>
          <p:nvPr/>
        </p:nvGrpSpPr>
        <p:grpSpPr bwMode="auto">
          <a:xfrm>
            <a:off x="2565946" y="1184139"/>
            <a:ext cx="6959054" cy="4723538"/>
            <a:chOff x="912" y="1680"/>
            <a:chExt cx="6696" cy="4712"/>
          </a:xfrm>
        </p:grpSpPr>
        <p:pic>
          <p:nvPicPr>
            <p:cNvPr id="3076" name="Picture 4" descr="photo_5264961608440995328_y"/>
            <p:cNvPicPr>
              <a:picLocks noChangeAspect="1" noChangeArrowheads="1"/>
            </p:cNvPicPr>
            <p:nvPr/>
          </p:nvPicPr>
          <p:blipFill>
            <a:blip r:embed="rId5">
              <a:extLst>
                <a:ext uri="{28A0092B-C50C-407E-A947-70E740481C1C}">
                  <a14:useLocalDpi xmlns:a14="http://schemas.microsoft.com/office/drawing/2010/main" val="0"/>
                </a:ext>
              </a:extLst>
            </a:blip>
            <a:srcRect t="27454"/>
            <a:stretch>
              <a:fillRect/>
            </a:stretch>
          </p:blipFill>
          <p:spPr bwMode="auto">
            <a:xfrm>
              <a:off x="912" y="1680"/>
              <a:ext cx="2998" cy="471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hoto_5264961608440995329_y"/>
            <p:cNvPicPr>
              <a:picLocks noChangeAspect="1" noChangeArrowheads="1"/>
            </p:cNvPicPr>
            <p:nvPr/>
          </p:nvPicPr>
          <p:blipFill>
            <a:blip r:embed="rId6">
              <a:extLst>
                <a:ext uri="{28A0092B-C50C-407E-A947-70E740481C1C}">
                  <a14:useLocalDpi xmlns:a14="http://schemas.microsoft.com/office/drawing/2010/main" val="0"/>
                </a:ext>
              </a:extLst>
            </a:blip>
            <a:srcRect t="12654"/>
            <a:stretch>
              <a:fillRect/>
            </a:stretch>
          </p:blipFill>
          <p:spPr bwMode="auto">
            <a:xfrm>
              <a:off x="3168" y="1680"/>
              <a:ext cx="2493" cy="47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oto_5264961608440995330_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1" y="1680"/>
              <a:ext cx="2167" cy="471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6"/>
          <p:cNvSpPr>
            <a:spLocks noChangeArrowheads="1"/>
          </p:cNvSpPr>
          <p:nvPr/>
        </p:nvSpPr>
        <p:spPr bwMode="auto">
          <a:xfrm>
            <a:off x="2612790" y="5196464"/>
            <a:ext cx="6784911"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ctr" defTabSz="914400" rtl="0" eaLnBrk="0" fontAlgn="base" latinLnBrk="0" hangingPunct="0">
              <a:lnSpc>
                <a:spcPct val="100000"/>
              </a:lnSpc>
              <a:spcBef>
                <a:spcPct val="0"/>
              </a:spcBef>
              <a:spcAft>
                <a:spcPct val="0"/>
              </a:spcAft>
              <a:buClrTx/>
              <a:buSzTx/>
              <a:buFontTx/>
              <a:buNone/>
              <a:tabLst/>
            </a:pPr>
            <a:r>
              <a:rPr kumimoji="0" lang="ru-RU" altLang="ru-RU" sz="2800" b="0" i="0" u="none" strike="noStrike" cap="none" normalizeH="0" baseline="0" dirty="0" smtClean="0">
                <a:ln>
                  <a:noFill/>
                </a:ln>
                <a:solidFill>
                  <a:schemeClr val="tx1"/>
                </a:solidFill>
                <a:effectLst/>
                <a:latin typeface="+mn-lt"/>
              </a:rPr>
              <a:t/>
            </a:r>
            <a:br>
              <a:rPr kumimoji="0" lang="ru-RU" altLang="ru-RU" sz="2800" b="0" i="0" u="none" strike="noStrike" cap="none" normalizeH="0" baseline="0" dirty="0" smtClean="0">
                <a:ln>
                  <a:noFill/>
                </a:ln>
                <a:solidFill>
                  <a:schemeClr val="tx1"/>
                </a:solidFill>
                <a:effectLst/>
                <a:latin typeface="+mn-lt"/>
              </a:rPr>
            </a:br>
            <a:endParaRPr kumimoji="0" lang="ru-RU" altLang="ru-RU" sz="2800" b="0" i="0" u="none" strike="noStrike" cap="none" normalizeH="0" baseline="0" dirty="0" smtClean="0">
              <a:ln>
                <a:noFill/>
              </a:ln>
              <a:solidFill>
                <a:schemeClr val="tx1"/>
              </a:solidFill>
              <a:effectLst/>
              <a:latin typeface="+mn-lt"/>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chemeClr val="tx1"/>
                </a:solidFill>
                <a:effectLst/>
                <a:latin typeface="+mn-lt"/>
                <a:ea typeface="Times New Roman" panose="02020603050405020304" pitchFamily="18" charset="0"/>
              </a:rPr>
              <a:t>Овощные культуры на приусадебном участке в Вельском район</a:t>
            </a:r>
            <a:endParaRPr kumimoji="0" lang="ru-RU" altLang="ru-RU" sz="1050" b="0" i="0" u="none" strike="noStrike" cap="none" normalizeH="0" baseline="0" dirty="0" smtClean="0">
              <a:ln>
                <a:noFill/>
              </a:ln>
              <a:solidFill>
                <a:schemeClr val="tx1"/>
              </a:solidFill>
              <a:effectLst/>
              <a:latin typeface="+mn-lt"/>
            </a:endParaRPr>
          </a:p>
          <a:p>
            <a:pPr marL="0" marR="0" lvl="0" indent="180975" algn="ctr" defTabSz="914400" rtl="0" eaLnBrk="0" fontAlgn="base" latinLnBrk="0" hangingPunct="0">
              <a:lnSpc>
                <a:spcPct val="100000"/>
              </a:lnSpc>
              <a:spcBef>
                <a:spcPct val="0"/>
              </a:spcBef>
              <a:spcAft>
                <a:spcPct val="0"/>
              </a:spcAft>
              <a:buClrTx/>
              <a:buSzTx/>
              <a:buFontTx/>
              <a:buNone/>
              <a:tabLst/>
            </a:pPr>
            <a:endParaRPr kumimoji="0" lang="ru-RU" altLang="ru-RU" sz="2800" b="0" i="0" u="none" strike="noStrike" cap="none" normalizeH="0" baseline="0" dirty="0" smtClean="0">
              <a:ln>
                <a:noFill/>
              </a:ln>
              <a:solidFill>
                <a:schemeClr val="tx1"/>
              </a:solidFill>
              <a:effectLst/>
              <a:latin typeface="+mn-lt"/>
            </a:endParaRPr>
          </a:p>
        </p:txBody>
      </p:sp>
    </p:spTree>
    <p:extLst>
      <p:ext uri="{BB962C8B-B14F-4D97-AF65-F5344CB8AC3E}">
        <p14:creationId xmlns:p14="http://schemas.microsoft.com/office/powerpoint/2010/main" val="735932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338031" y="1330913"/>
            <a:ext cx="3646042" cy="5016758"/>
          </a:xfrm>
          <a:prstGeom prst="rect">
            <a:avLst/>
          </a:prstGeom>
        </p:spPr>
        <p:txBody>
          <a:bodyPr wrap="square">
            <a:spAutoFit/>
          </a:bodyPr>
          <a:lstStyle/>
          <a:p>
            <a:pPr indent="180340" algn="ctr">
              <a:spcAft>
                <a:spcPts val="0"/>
              </a:spcAft>
            </a:pPr>
            <a:r>
              <a:rPr lang="ru-RU" sz="1600" b="1" dirty="0" smtClean="0">
                <a:latin typeface="Calibri" panose="020F0502020204030204" pitchFamily="34" charset="0"/>
                <a:ea typeface="Calibri" panose="020F0502020204030204" pitchFamily="34" charset="0"/>
                <a:cs typeface="Calibri" panose="020F0502020204030204" pitchFamily="34" charset="0"/>
              </a:rPr>
              <a:t>Плодовые культуры местного </a:t>
            </a:r>
            <a:r>
              <a:rPr lang="ru-RU" sz="1600" b="1" dirty="0">
                <a:latin typeface="Calibri" panose="020F0502020204030204" pitchFamily="34" charset="0"/>
                <a:ea typeface="Calibri" panose="020F0502020204030204" pitchFamily="34" charset="0"/>
                <a:cs typeface="Calibri" panose="020F0502020204030204" pitchFamily="34" charset="0"/>
              </a:rPr>
              <a:t>садовода селекционера Жукова Анатолия Васильевича. </a:t>
            </a:r>
            <a:endParaRPr lang="ru-RU" sz="1600" b="1" dirty="0" smtClean="0">
              <a:latin typeface="Calibri" panose="020F0502020204030204" pitchFamily="34" charset="0"/>
              <a:ea typeface="Calibri" panose="020F0502020204030204" pitchFamily="34" charset="0"/>
              <a:cs typeface="Calibri" panose="020F0502020204030204" pitchFamily="34" charset="0"/>
            </a:endParaRPr>
          </a:p>
          <a:p>
            <a:pPr indent="180340">
              <a:spcAft>
                <a:spcPts val="0"/>
              </a:spcAft>
            </a:pPr>
            <a:r>
              <a:rPr lang="ru-RU" sz="1600" dirty="0" smtClean="0">
                <a:latin typeface="Calibri" panose="020F0502020204030204" pitchFamily="34" charset="0"/>
                <a:ea typeface="Calibri" panose="020F0502020204030204" pitchFamily="34" charset="0"/>
                <a:cs typeface="Calibri" panose="020F0502020204030204" pitchFamily="34" charset="0"/>
              </a:rPr>
              <a:t>Яблони </a:t>
            </a:r>
            <a:r>
              <a:rPr lang="ru-RU" sz="1600" dirty="0">
                <a:latin typeface="Calibri" panose="020F0502020204030204" pitchFamily="34" charset="0"/>
                <a:ea typeface="Calibri" panose="020F0502020204030204" pitchFamily="34" charset="0"/>
                <a:cs typeface="Calibri" panose="020F0502020204030204" pitchFamily="34" charset="0"/>
              </a:rPr>
              <a:t>были названы «Жуковкой», с таким названием молодые растения реализуются на рынках и выставках. Но проблема в том, что передать особенности родительского растения через семенную поросль невозможно, а именно в таком виде яблони поступают в продажу. Нам удалось получить 6 образцов с трех сохранившихся деревьев, с каждой прививки, по 5-10 черенков на образец и семенную поросль. В коллекции ВИР имеется образец яблони «Жуковка» и предположительно необходимо провести сравнение данного образца с оригинальным полученным в 2022 году.</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713" y="1623141"/>
            <a:ext cx="7872647" cy="4432300"/>
          </a:xfrm>
          <a:prstGeom prst="rect">
            <a:avLst/>
          </a:prstGeom>
        </p:spPr>
      </p:pic>
    </p:spTree>
    <p:extLst>
      <p:ext uri="{BB962C8B-B14F-4D97-AF65-F5344CB8AC3E}">
        <p14:creationId xmlns:p14="http://schemas.microsoft.com/office/powerpoint/2010/main" val="3085730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pic>
        <p:nvPicPr>
          <p:cNvPr id="5121" name="Picture 1" descr="20220819_1341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644" y="1641166"/>
            <a:ext cx="7637717" cy="430422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38031" y="2077277"/>
            <a:ext cx="3657897" cy="3785652"/>
          </a:xfrm>
          <a:prstGeom prst="rect">
            <a:avLst/>
          </a:prstGeom>
        </p:spPr>
        <p:txBody>
          <a:bodyPr wrap="square">
            <a:spAutoFit/>
          </a:bodyPr>
          <a:lstStyle/>
          <a:p>
            <a:r>
              <a:rPr lang="ru-RU" sz="2000" dirty="0">
                <a:solidFill>
                  <a:srgbClr val="3D455C"/>
                </a:solidFill>
                <a:latin typeface="Calibri" panose="020F0502020204030204" pitchFamily="34" charset="0"/>
                <a:ea typeface="Calibri" panose="020F0502020204030204" pitchFamily="34" charset="0"/>
              </a:rPr>
              <a:t>В селе </a:t>
            </a:r>
            <a:r>
              <a:rPr lang="ru-RU" sz="2000" dirty="0" err="1">
                <a:solidFill>
                  <a:srgbClr val="3D455C"/>
                </a:solidFill>
                <a:latin typeface="Calibri" panose="020F0502020204030204" pitchFamily="34" charset="0"/>
                <a:ea typeface="Calibri" panose="020F0502020204030204" pitchFamily="34" charset="0"/>
              </a:rPr>
              <a:t>Кимжа</a:t>
            </a:r>
            <a:r>
              <a:rPr lang="ru-RU" sz="2000" dirty="0">
                <a:solidFill>
                  <a:srgbClr val="3D455C"/>
                </a:solidFill>
                <a:latin typeface="Calibri" panose="020F0502020204030204" pitchFamily="34" charset="0"/>
                <a:ea typeface="Calibri" panose="020F0502020204030204" pitchFamily="34" charset="0"/>
              </a:rPr>
              <a:t> Мезенского района, нами был обнаружен образец шестирядного ячменя, которого местные жители называют «четырехрядным ячменем» или «житом». По словам местной жительницы, данный образец, был найден на чердаке старого дома, на протяжении 30 лет после находки она выращивала ячмень на своем участке. </a:t>
            </a:r>
            <a:endParaRPr lang="ru-RU" sz="2000" dirty="0"/>
          </a:p>
        </p:txBody>
      </p:sp>
    </p:spTree>
    <p:extLst>
      <p:ext uri="{BB962C8B-B14F-4D97-AF65-F5344CB8AC3E}">
        <p14:creationId xmlns:p14="http://schemas.microsoft.com/office/powerpoint/2010/main" val="1505238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smtClean="0">
                <a:latin typeface="Times New Roman" panose="02020603050405020304" pitchFamily="18" charset="0"/>
                <a:cs typeface="Times New Roman" panose="02020603050405020304" pitchFamily="18" charset="0"/>
              </a:rPr>
              <a:t>2</a:t>
            </a:r>
            <a:r>
              <a:rPr lang="ru-RU" sz="1200" b="1" dirty="0" smtClean="0">
                <a:latin typeface="Times New Roman" panose="02020603050405020304" pitchFamily="18" charset="0"/>
                <a:cs typeface="Times New Roman" panose="02020603050405020304" pitchFamily="18" charset="0"/>
              </a:rPr>
              <a:t>8 ноября 202</a:t>
            </a:r>
            <a:r>
              <a:rPr lang="en-US" sz="1200" b="1" dirty="0" smtClean="0">
                <a:latin typeface="Times New Roman" panose="02020603050405020304" pitchFamily="18" charset="0"/>
                <a:cs typeface="Times New Roman" panose="02020603050405020304" pitchFamily="18" charset="0"/>
              </a:rPr>
              <a:t>4</a:t>
            </a:r>
            <a:r>
              <a:rPr lang="ru-RU" sz="1200" b="1" dirty="0" smtClean="0">
                <a:latin typeface="Times New Roman" panose="02020603050405020304" pitchFamily="18" charset="0"/>
                <a:cs typeface="Times New Roman" panose="02020603050405020304" pitchFamily="18" charset="0"/>
              </a:rPr>
              <a:t> г.</a:t>
            </a:r>
            <a:endParaRPr lang="ru-RU" sz="1200" b="1" dirty="0">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529253" y="1292661"/>
            <a:ext cx="11107224" cy="830997"/>
          </a:xfrm>
          <a:prstGeom prst="rect">
            <a:avLst/>
          </a:prstGeom>
        </p:spPr>
        <p:txBody>
          <a:bodyPr wrap="square">
            <a:spAutoFit/>
          </a:bodyPr>
          <a:lstStyle/>
          <a:p>
            <a:pPr algn="just"/>
            <a:r>
              <a:rPr lang="ru-RU" sz="2400" dirty="0" smtClean="0">
                <a:latin typeface="Times New Roman" panose="02020603050405020304" pitchFamily="18" charset="0"/>
                <a:ea typeface="Times New Roman" panose="02020603050405020304" pitchFamily="18" charset="0"/>
              </a:rPr>
              <a:t>Цель – </a:t>
            </a:r>
            <a:r>
              <a:rPr lang="ru-RU" sz="2400" dirty="0">
                <a:latin typeface="Times New Roman" panose="02020603050405020304" pitchFamily="18" charset="0"/>
                <a:ea typeface="Times New Roman" panose="02020603050405020304" pitchFamily="18" charset="0"/>
              </a:rPr>
              <a:t>изучение видового состава луговых сообществ и выявление перспективных образцов для современной селекции. </a:t>
            </a:r>
            <a:endParaRPr lang="ru-RU" sz="2400" dirty="0"/>
          </a:p>
        </p:txBody>
      </p:sp>
      <p:sp>
        <p:nvSpPr>
          <p:cNvPr id="5" name="Прямоугольник 4"/>
          <p:cNvSpPr/>
          <p:nvPr/>
        </p:nvSpPr>
        <p:spPr>
          <a:xfrm>
            <a:off x="529253" y="2413337"/>
            <a:ext cx="11242695" cy="4154984"/>
          </a:xfrm>
          <a:prstGeom prst="rect">
            <a:avLst/>
          </a:prstGeom>
        </p:spPr>
        <p:txBody>
          <a:bodyPr wrap="square">
            <a:spAutoFit/>
          </a:bodyPr>
          <a:lstStyle/>
          <a:p>
            <a:pPr indent="180340" algn="just">
              <a:spcAft>
                <a:spcPts val="0"/>
              </a:spcAft>
            </a:pPr>
            <a:r>
              <a:rPr lang="ru-RU" sz="2400" dirty="0" smtClean="0">
                <a:latin typeface="Times New Roman" panose="02020603050405020304" pitchFamily="18" charset="0"/>
                <a:ea typeface="Times New Roman" panose="02020603050405020304" pitchFamily="18" charset="0"/>
              </a:rPr>
              <a:t>Задачи</a:t>
            </a:r>
            <a:r>
              <a:rPr lang="ru-RU" sz="2400" dirty="0">
                <a:latin typeface="Times New Roman" panose="02020603050405020304" pitchFamily="18" charset="0"/>
                <a:ea typeface="Times New Roman" panose="02020603050405020304" pitchFamily="18" charset="0"/>
              </a:rPr>
              <a:t>: </a:t>
            </a:r>
            <a:endParaRPr lang="ru-RU" sz="2400" dirty="0" smtClean="0">
              <a:latin typeface="Times New Roman" panose="02020603050405020304" pitchFamily="18" charset="0"/>
              <a:ea typeface="Times New Roman" panose="02020603050405020304" pitchFamily="18" charset="0"/>
            </a:endParaRPr>
          </a:p>
          <a:p>
            <a:pPr indent="180340" algn="just">
              <a:spcAft>
                <a:spcPts val="0"/>
              </a:spcAft>
            </a:pPr>
            <a:r>
              <a:rPr lang="ru-RU" sz="2400" dirty="0" smtClean="0">
                <a:latin typeface="Times New Roman" panose="02020603050405020304" pitchFamily="18" charset="0"/>
                <a:ea typeface="Times New Roman" panose="02020603050405020304" pitchFamily="18" charset="0"/>
              </a:rPr>
              <a:t>характеристика </a:t>
            </a:r>
            <a:r>
              <a:rPr lang="ru-RU" sz="2400" dirty="0">
                <a:latin typeface="Times New Roman" panose="02020603050405020304" pitchFamily="18" charset="0"/>
                <a:ea typeface="Times New Roman" panose="02020603050405020304" pitchFamily="18" charset="0"/>
              </a:rPr>
              <a:t>и оценка состояния естественных кормовых угодий </a:t>
            </a:r>
            <a:r>
              <a:rPr lang="ru-RU" sz="2400" dirty="0" err="1">
                <a:latin typeface="Times New Roman" panose="02020603050405020304" pitchFamily="18" charset="0"/>
                <a:ea typeface="Times New Roman" panose="02020603050405020304" pitchFamily="18" charset="0"/>
              </a:rPr>
              <a:t>Коношского</a:t>
            </a:r>
            <a:r>
              <a:rPr lang="ru-RU" sz="2400" dirty="0">
                <a:latin typeface="Times New Roman" panose="02020603050405020304" pitchFamily="18" charset="0"/>
                <a:ea typeface="Times New Roman" panose="02020603050405020304" pitchFamily="18" charset="0"/>
              </a:rPr>
              <a:t>, Вельского, Шенкурского, </a:t>
            </a:r>
            <a:r>
              <a:rPr lang="ru-RU" sz="2400" dirty="0" err="1">
                <a:latin typeface="Times New Roman" panose="02020603050405020304" pitchFamily="18" charset="0"/>
                <a:ea typeface="Times New Roman" panose="02020603050405020304" pitchFamily="18" charset="0"/>
              </a:rPr>
              <a:t>Устьянского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Верхнетоемского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Красноборского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Котласского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Вилегодского</a:t>
            </a:r>
            <a:r>
              <a:rPr lang="ru-RU" sz="2400" dirty="0">
                <a:latin typeface="Times New Roman" panose="02020603050405020304" pitchFamily="18" charset="0"/>
                <a:ea typeface="Times New Roman" panose="02020603050405020304" pitchFamily="18" charset="0"/>
              </a:rPr>
              <a:t>, Ленского районов Архангельской области; </a:t>
            </a:r>
            <a:endParaRPr lang="ru-RU" sz="2400" dirty="0" smtClean="0">
              <a:latin typeface="Times New Roman" panose="02020603050405020304" pitchFamily="18" charset="0"/>
              <a:ea typeface="Times New Roman" panose="02020603050405020304" pitchFamily="18" charset="0"/>
            </a:endParaRPr>
          </a:p>
          <a:p>
            <a:pPr indent="180340" algn="just">
              <a:spcAft>
                <a:spcPts val="0"/>
              </a:spcAft>
            </a:pPr>
            <a:r>
              <a:rPr lang="ru-RU" sz="2400" dirty="0" smtClean="0">
                <a:latin typeface="Times New Roman" panose="02020603050405020304" pitchFamily="18" charset="0"/>
                <a:ea typeface="Times New Roman" panose="02020603050405020304" pitchFamily="18" charset="0"/>
              </a:rPr>
              <a:t>мобилизация </a:t>
            </a:r>
            <a:r>
              <a:rPr lang="ru-RU" sz="2400" dirty="0">
                <a:latin typeface="Times New Roman" panose="02020603050405020304" pitchFamily="18" charset="0"/>
                <a:ea typeface="Times New Roman" panose="02020603050405020304" pitchFamily="18" charset="0"/>
              </a:rPr>
              <a:t>генетических ресурсов дикорастущих, староместных кормовых трав, плодово-ягодных и овощных культур в данных районах; сбор семенного материала исследуемых образцов культур для введения в селекционный процесс; </a:t>
            </a:r>
            <a:endParaRPr lang="ru-RU" sz="2400" dirty="0" smtClean="0">
              <a:latin typeface="Times New Roman" panose="02020603050405020304" pitchFamily="18" charset="0"/>
              <a:ea typeface="Times New Roman" panose="02020603050405020304" pitchFamily="18" charset="0"/>
            </a:endParaRPr>
          </a:p>
          <a:p>
            <a:pPr indent="180340" algn="just">
              <a:spcAft>
                <a:spcPts val="0"/>
              </a:spcAft>
            </a:pPr>
            <a:r>
              <a:rPr lang="ru-RU" sz="2400" dirty="0" smtClean="0">
                <a:latin typeface="Times New Roman" panose="02020603050405020304" pitchFamily="18" charset="0"/>
                <a:ea typeface="Times New Roman" panose="02020603050405020304" pitchFamily="18" charset="0"/>
              </a:rPr>
              <a:t>пополнение </a:t>
            </a:r>
            <a:r>
              <a:rPr lang="ru-RU" sz="2400" dirty="0">
                <a:latin typeface="Times New Roman" panose="02020603050405020304" pitchFamily="18" charset="0"/>
                <a:ea typeface="Times New Roman" panose="02020603050405020304" pitchFamily="18" charset="0"/>
              </a:rPr>
              <a:t>гербарной коллекции диких родичей культурных растений, которые включали кормовые травы, плодово-ягодные и овощные культуры; </a:t>
            </a:r>
            <a:endParaRPr lang="ru-RU" sz="2400" dirty="0" smtClean="0">
              <a:latin typeface="Times New Roman" panose="02020603050405020304" pitchFamily="18" charset="0"/>
              <a:ea typeface="Times New Roman" panose="02020603050405020304" pitchFamily="18" charset="0"/>
            </a:endParaRPr>
          </a:p>
          <a:p>
            <a:pPr indent="180340" algn="just">
              <a:spcAft>
                <a:spcPts val="0"/>
              </a:spcAft>
            </a:pPr>
            <a:r>
              <a:rPr lang="ru-RU" sz="2400" dirty="0" smtClean="0">
                <a:latin typeface="Times New Roman" panose="02020603050405020304" pitchFamily="18" charset="0"/>
                <a:ea typeface="Times New Roman" panose="02020603050405020304" pitchFamily="18" charset="0"/>
              </a:rPr>
              <a:t>построены </a:t>
            </a:r>
            <a:r>
              <a:rPr lang="ru-RU" sz="2400" dirty="0">
                <a:latin typeface="Times New Roman" panose="02020603050405020304" pitchFamily="18" charset="0"/>
                <a:ea typeface="Times New Roman" panose="02020603050405020304" pitchFamily="18" charset="0"/>
              </a:rPr>
              <a:t>карты мест нахождения собранных образцов и дано сопровождение координатной базой данных. </a:t>
            </a:r>
            <a:endParaRPr lang="ru-RU"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820492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1572768" y="1227901"/>
            <a:ext cx="8741664" cy="4647426"/>
          </a:xfrm>
          <a:prstGeom prst="rect">
            <a:avLst/>
          </a:prstGeom>
        </p:spPr>
        <p:txBody>
          <a:bodyPr wrap="square">
            <a:spAutoFit/>
          </a:bodyPr>
          <a:lstStyle/>
          <a:p>
            <a:pPr algn="ctr"/>
            <a:r>
              <a:rPr lang="ru-RU" sz="3200" b="1" dirty="0"/>
              <a:t>Результаты</a:t>
            </a:r>
            <a:endParaRPr lang="ru-RU" sz="3200" dirty="0"/>
          </a:p>
          <a:p>
            <a:r>
              <a:rPr lang="ru-RU" sz="2400" dirty="0"/>
              <a:t> </a:t>
            </a:r>
          </a:p>
          <a:p>
            <a:r>
              <a:rPr lang="ru-RU" sz="2400" dirty="0"/>
              <a:t>В период проведения работ проведен анализ видового состава луговых сообществ. Определено, что злаковые и бобовые виды необходимо использовать как источник для местной селекции, так как именно здесь отмечается высокая устойчивость к поражению грибными болезнями, включая спорынью и ржавчину. Собран гербарий луговых трав. Луговые сообщества в поймах рек находятся в состоянии </a:t>
            </a:r>
            <a:r>
              <a:rPr lang="ru-RU" sz="2400" dirty="0" err="1"/>
              <a:t>закустаривания</a:t>
            </a:r>
            <a:r>
              <a:rPr lang="ru-RU" sz="2400" dirty="0"/>
              <a:t>. Вдоль реки </a:t>
            </a:r>
            <a:r>
              <a:rPr lang="ru-RU" sz="2400" dirty="0" err="1"/>
              <a:t>Вычегда</a:t>
            </a:r>
            <a:r>
              <a:rPr lang="ru-RU" sz="2400" dirty="0"/>
              <a:t>, развиты долгопоемные </a:t>
            </a:r>
            <a:r>
              <a:rPr lang="ru-RU" sz="2400" dirty="0" err="1"/>
              <a:t>низкопродуктивные</a:t>
            </a:r>
            <a:r>
              <a:rPr lang="ru-RU" sz="2400" dirty="0"/>
              <a:t> луга с белокопытником, в то время как в сторону озера </a:t>
            </a:r>
            <a:r>
              <a:rPr lang="ru-RU" sz="2400" dirty="0" err="1"/>
              <a:t>Лача</a:t>
            </a:r>
            <a:r>
              <a:rPr lang="ru-RU" sz="2400" dirty="0"/>
              <a:t>, луга наоборот становятся сенокосными.</a:t>
            </a:r>
          </a:p>
        </p:txBody>
      </p:sp>
    </p:spTree>
    <p:extLst>
      <p:ext uri="{BB962C8B-B14F-4D97-AF65-F5344CB8AC3E}">
        <p14:creationId xmlns:p14="http://schemas.microsoft.com/office/powerpoint/2010/main" val="25477535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804"/>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612499" y="1990145"/>
            <a:ext cx="10796731" cy="4832092"/>
          </a:xfrm>
          <a:prstGeom prst="rect">
            <a:avLst/>
          </a:prstGeom>
        </p:spPr>
        <p:txBody>
          <a:bodyPr wrap="square">
            <a:spAutoFit/>
          </a:bodyPr>
          <a:lstStyle/>
          <a:p>
            <a:pPr indent="180340" algn="just">
              <a:spcAft>
                <a:spcPts val="0"/>
              </a:spcAft>
            </a:pPr>
            <a:r>
              <a:rPr lang="ru-RU" sz="2400" dirty="0">
                <a:latin typeface="Times New Roman" panose="02020603050405020304" pitchFamily="18" charset="0"/>
                <a:ea typeface="Times New Roman" panose="02020603050405020304" pitchFamily="18" charset="0"/>
              </a:rPr>
              <a:t>Полученные 100 образца гербария пополняли коллекцию ВИР (основного гербарного фонда). Образцы яблони «Коричной» пополнили коллекцию яблоневых культур. </a:t>
            </a:r>
            <a:endParaRPr lang="ru-RU" sz="2400" dirty="0" smtClean="0">
              <a:latin typeface="Times New Roman" panose="02020603050405020304" pitchFamily="18" charset="0"/>
              <a:ea typeface="Times New Roman" panose="02020603050405020304" pitchFamily="18" charset="0"/>
            </a:endParaRPr>
          </a:p>
          <a:p>
            <a:pPr indent="180340" algn="just">
              <a:spcAft>
                <a:spcPts val="0"/>
              </a:spcAft>
            </a:pPr>
            <a:endParaRPr lang="ru-RU" sz="2400" dirty="0" smtClean="0">
              <a:latin typeface="Times New Roman" panose="02020603050405020304" pitchFamily="18" charset="0"/>
              <a:ea typeface="Times New Roman" panose="02020603050405020304" pitchFamily="18" charset="0"/>
            </a:endParaRPr>
          </a:p>
          <a:p>
            <a:pPr indent="180340" algn="just">
              <a:spcAft>
                <a:spcPts val="0"/>
              </a:spcAft>
            </a:pPr>
            <a:r>
              <a:rPr lang="ru-RU" sz="2400" dirty="0" smtClean="0">
                <a:latin typeface="Times New Roman" panose="02020603050405020304" pitchFamily="18" charset="0"/>
                <a:ea typeface="Times New Roman" panose="02020603050405020304" pitchFamily="18" charset="0"/>
              </a:rPr>
              <a:t>Изучен </a:t>
            </a:r>
            <a:r>
              <a:rPr lang="ru-RU" sz="2400" dirty="0">
                <a:latin typeface="Times New Roman" panose="02020603050405020304" pitchFamily="18" charset="0"/>
                <a:ea typeface="Times New Roman" panose="02020603050405020304" pitchFamily="18" charset="0"/>
              </a:rPr>
              <a:t>видовой ассортимент выращиваемых овощных культур на огородах и дачах. Выявлены образцы хмеля с сильным ароматом. </a:t>
            </a:r>
            <a:endParaRPr lang="ru-RU" sz="2400" dirty="0" smtClean="0">
              <a:latin typeface="Times New Roman" panose="02020603050405020304" pitchFamily="18" charset="0"/>
              <a:ea typeface="Times New Roman" panose="02020603050405020304" pitchFamily="18" charset="0"/>
            </a:endParaRPr>
          </a:p>
          <a:p>
            <a:pPr indent="180340" algn="just">
              <a:spcAft>
                <a:spcPts val="0"/>
              </a:spcAft>
            </a:pPr>
            <a:endParaRPr lang="ru-RU" sz="2400" dirty="0" smtClean="0">
              <a:latin typeface="Times New Roman" panose="02020603050405020304" pitchFamily="18" charset="0"/>
              <a:ea typeface="Times New Roman" panose="02020603050405020304" pitchFamily="18" charset="0"/>
            </a:endParaRPr>
          </a:p>
          <a:p>
            <a:pPr indent="180340" algn="just">
              <a:spcAft>
                <a:spcPts val="0"/>
              </a:spcAft>
            </a:pPr>
            <a:r>
              <a:rPr lang="ru-RU" sz="2400" dirty="0" smtClean="0">
                <a:latin typeface="Times New Roman" panose="02020603050405020304" pitchFamily="18" charset="0"/>
                <a:ea typeface="Times New Roman" panose="02020603050405020304" pitchFamily="18" charset="0"/>
              </a:rPr>
              <a:t>Определены </a:t>
            </a:r>
            <a:r>
              <a:rPr lang="ru-RU" sz="2400" dirty="0">
                <a:latin typeface="Times New Roman" panose="02020603050405020304" pitchFamily="18" charset="0"/>
                <a:ea typeface="Times New Roman" panose="02020603050405020304" pitchFamily="18" charset="0"/>
              </a:rPr>
              <a:t>центр приобретения посадочного материал на юге Архангельской области, в частности используют крупные районные центры (Вельск Котлас, Красноборск и </a:t>
            </a:r>
            <a:r>
              <a:rPr lang="ru-RU" sz="2400" dirty="0" err="1">
                <a:latin typeface="Times New Roman" panose="02020603050405020304" pitchFamily="18" charset="0"/>
                <a:ea typeface="Times New Roman" panose="02020603050405020304" pitchFamily="18" charset="0"/>
              </a:rPr>
              <a:t>тд</a:t>
            </a:r>
            <a:r>
              <a:rPr lang="ru-RU" sz="2400" dirty="0">
                <a:latin typeface="Times New Roman" panose="02020603050405020304" pitchFamily="18" charset="0"/>
                <a:ea typeface="Times New Roman" panose="02020603050405020304" pitchFamily="18" charset="0"/>
              </a:rPr>
              <a:t>) кроме Ленского, который приобретает посадочный материал в соседней области в городе Сыктывкар. </a:t>
            </a:r>
            <a:endParaRPr lang="ru-RU" sz="2400" dirty="0" smtClean="0">
              <a:latin typeface="Times New Roman" panose="02020603050405020304" pitchFamily="18" charset="0"/>
              <a:ea typeface="Times New Roman" panose="02020603050405020304" pitchFamily="18" charset="0"/>
            </a:endParaRPr>
          </a:p>
          <a:p>
            <a:pPr indent="180340" algn="just">
              <a:spcAft>
                <a:spcPts val="0"/>
              </a:spcAft>
            </a:pPr>
            <a:endParaRPr lang="ru-RU" sz="2400" dirty="0">
              <a:latin typeface="Times New Roman" panose="02020603050405020304" pitchFamily="18" charset="0"/>
              <a:ea typeface="Times New Roman" panose="02020603050405020304" pitchFamily="18" charset="0"/>
            </a:endParaRPr>
          </a:p>
          <a:p>
            <a:pPr indent="180340" algn="just">
              <a:spcAft>
                <a:spcPts val="0"/>
              </a:spcAft>
            </a:pPr>
            <a:endParaRPr lang="ru-RU"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40505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804"/>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640080" y="842058"/>
            <a:ext cx="10872216" cy="4832092"/>
          </a:xfrm>
          <a:prstGeom prst="rect">
            <a:avLst/>
          </a:prstGeom>
        </p:spPr>
        <p:txBody>
          <a:bodyPr wrap="square">
            <a:spAutoFit/>
          </a:bodyPr>
          <a:lstStyle/>
          <a:p>
            <a:pPr indent="180340" algn="just">
              <a:spcAft>
                <a:spcPts val="0"/>
              </a:spcAft>
            </a:pPr>
            <a:endParaRPr lang="ru-RU" sz="2800" dirty="0">
              <a:latin typeface="Times New Roman" panose="02020603050405020304" pitchFamily="18" charset="0"/>
              <a:ea typeface="Times New Roman" panose="02020603050405020304" pitchFamily="18" charset="0"/>
            </a:endParaRPr>
          </a:p>
          <a:p>
            <a:pPr indent="180340" algn="just">
              <a:spcAft>
                <a:spcPts val="0"/>
              </a:spcAft>
            </a:pPr>
            <a:r>
              <a:rPr lang="ru-RU" sz="2800" dirty="0" smtClean="0">
                <a:latin typeface="Times New Roman" panose="02020603050405020304" pitchFamily="18" charset="0"/>
                <a:ea typeface="Times New Roman" panose="02020603050405020304" pitchFamily="18" charset="0"/>
              </a:rPr>
              <a:t>Необходимо </a:t>
            </a:r>
            <a:r>
              <a:rPr lang="ru-RU" sz="2800" dirty="0">
                <a:latin typeface="Times New Roman" panose="02020603050405020304" pitchFamily="18" charset="0"/>
                <a:ea typeface="Times New Roman" panose="02020603050405020304" pitchFamily="18" charset="0"/>
              </a:rPr>
              <a:t>отметить, что, как и в северных районах области традиционными культурами возделывания остается ведущая пятерка: картофель, капуста, огурцы, лук, чеснок. </a:t>
            </a:r>
            <a:endParaRPr lang="ru-RU" sz="2800" dirty="0" smtClean="0">
              <a:latin typeface="Times New Roman" panose="02020603050405020304" pitchFamily="18" charset="0"/>
              <a:ea typeface="Times New Roman" panose="02020603050405020304" pitchFamily="18" charset="0"/>
            </a:endParaRPr>
          </a:p>
          <a:p>
            <a:pPr indent="180340" algn="just">
              <a:spcAft>
                <a:spcPts val="0"/>
              </a:spcAft>
            </a:pPr>
            <a:endParaRPr lang="ru-RU" sz="2800" dirty="0" smtClean="0">
              <a:latin typeface="Times New Roman" panose="02020603050405020304" pitchFamily="18" charset="0"/>
              <a:ea typeface="Times New Roman" panose="02020603050405020304" pitchFamily="18" charset="0"/>
            </a:endParaRPr>
          </a:p>
          <a:p>
            <a:pPr indent="180340" algn="just">
              <a:spcAft>
                <a:spcPts val="0"/>
              </a:spcAft>
            </a:pPr>
            <a:r>
              <a:rPr lang="ru-RU" sz="2800" dirty="0" smtClean="0">
                <a:latin typeface="Times New Roman" panose="02020603050405020304" pitchFamily="18" charset="0"/>
                <a:ea typeface="Times New Roman" panose="02020603050405020304" pitchFamily="18" charset="0"/>
              </a:rPr>
              <a:t>В </a:t>
            </a:r>
            <a:r>
              <a:rPr lang="ru-RU" sz="2800" dirty="0">
                <a:latin typeface="Times New Roman" panose="02020603050405020304" pitchFamily="18" charset="0"/>
                <a:ea typeface="Times New Roman" panose="02020603050405020304" pitchFamily="18" charset="0"/>
              </a:rPr>
              <a:t>последний год заметно снизился процент зарубежного семенного материала в магазинах. Поэтому местное население использует собственные семена, которые получили из гибридного материала. Подобная технология не даст населению получать качественную продукцию, так как уже сейчас встречаются признаки расщепления у гибридных образцов (отмечено у огурцов). </a:t>
            </a:r>
            <a:endParaRPr lang="ru-RU"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90426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756138" y="1461724"/>
            <a:ext cx="10653092" cy="4370427"/>
          </a:xfrm>
          <a:prstGeom prst="rect">
            <a:avLst/>
          </a:prstGeom>
        </p:spPr>
        <p:txBody>
          <a:bodyPr wrap="square">
            <a:spAutoFit/>
          </a:bodyPr>
          <a:lstStyle/>
          <a:p>
            <a:pPr algn="ctr">
              <a:spcBef>
                <a:spcPts val="1200"/>
              </a:spcBef>
              <a:spcAft>
                <a:spcPts val="0"/>
              </a:spcAft>
            </a:pPr>
            <a:r>
              <a:rPr lang="ru-RU" b="1" dirty="0">
                <a:latin typeface="Times New Roman" panose="02020603050405020304" pitchFamily="18" charset="0"/>
                <a:ea typeface="Times New Roman" panose="02020603050405020304" pitchFamily="18" charset="0"/>
              </a:rPr>
              <a:t>Выводы </a:t>
            </a:r>
            <a:endParaRPr lang="ru-RU" b="1" dirty="0" smtClean="0">
              <a:latin typeface="Times New Roman" panose="02020603050405020304" pitchFamily="18" charset="0"/>
              <a:ea typeface="Times New Roman" panose="02020603050405020304" pitchFamily="18" charset="0"/>
            </a:endParaRPr>
          </a:p>
          <a:p>
            <a:pPr algn="ctr">
              <a:spcBef>
                <a:spcPts val="1200"/>
              </a:spcBef>
              <a:spcAft>
                <a:spcPts val="0"/>
              </a:spcAft>
            </a:pPr>
            <a:endParaRPr lang="ru-RU" sz="1600" dirty="0">
              <a:latin typeface="Calibri" panose="020F0502020204030204" pitchFamily="34" charset="0"/>
              <a:ea typeface="Calibri" panose="020F0502020204030204" pitchFamily="34" charset="0"/>
            </a:endParaRPr>
          </a:p>
          <a:p>
            <a:pPr marL="342900" lvl="0" indent="-342900" algn="just">
              <a:spcAft>
                <a:spcPts val="0"/>
              </a:spcAft>
              <a:buFont typeface="+mj-lt"/>
              <a:buAutoNum type="arabicPeriod"/>
            </a:pPr>
            <a:r>
              <a:rPr lang="ru-RU" dirty="0">
                <a:latin typeface="Times New Roman" panose="02020603050405020304" pitchFamily="18" charset="0"/>
                <a:ea typeface="Times New Roman" panose="02020603050405020304" pitchFamily="18" charset="0"/>
              </a:rPr>
              <a:t>Результаты экспедиции позволили выявить разнообразие диких родичей кормовых, плодовых и ягодных культур на территории обследуемых муниципальных образований Архангельской области (список прилагается). </a:t>
            </a:r>
            <a:endParaRPr lang="ru-RU" sz="1600" dirty="0">
              <a:latin typeface="Calibri" panose="020F0502020204030204" pitchFamily="34" charset="0"/>
              <a:ea typeface="Calibri" panose="020F0502020204030204" pitchFamily="34" charset="0"/>
            </a:endParaRPr>
          </a:p>
          <a:p>
            <a:pPr marL="342900" lvl="0" indent="-342900" algn="just">
              <a:spcAft>
                <a:spcPts val="0"/>
              </a:spcAft>
              <a:buFont typeface="+mj-lt"/>
              <a:buAutoNum type="arabicPeriod"/>
            </a:pPr>
            <a:r>
              <a:rPr lang="ru-RU" dirty="0">
                <a:latin typeface="Times New Roman" panose="02020603050405020304" pitchFamily="18" charset="0"/>
                <a:ea typeface="Times New Roman" panose="02020603050405020304" pitchFamily="18" charset="0"/>
              </a:rPr>
              <a:t>Выявлен потенциал естественных и вторичных луговых сообществ с целью использования, как кормовой или сенокосной базы.</a:t>
            </a:r>
            <a:endParaRPr lang="ru-RU" sz="1600" dirty="0">
              <a:latin typeface="Calibri" panose="020F0502020204030204" pitchFamily="34" charset="0"/>
              <a:ea typeface="Calibri" panose="020F0502020204030204" pitchFamily="34" charset="0"/>
            </a:endParaRPr>
          </a:p>
          <a:p>
            <a:pPr marL="342900" lvl="0" indent="-342900" algn="just">
              <a:spcAft>
                <a:spcPts val="0"/>
              </a:spcAft>
              <a:buFont typeface="+mj-lt"/>
              <a:buAutoNum type="arabicPeriod"/>
            </a:pPr>
            <a:r>
              <a:rPr lang="ru-RU" dirty="0">
                <a:latin typeface="Times New Roman" panose="02020603050405020304" pitchFamily="18" charset="0"/>
                <a:ea typeface="Times New Roman" panose="02020603050405020304" pitchFamily="18" charset="0"/>
              </a:rPr>
              <a:t>Обращаем особое внимание на то, что местные виды кормовых трав обладают высокой устойчивостью к грибным болезням, и в перспективе могут быть использованы в составлении травосмесей, а также в научной селекции. </a:t>
            </a:r>
            <a:endParaRPr lang="ru-RU" sz="1600" dirty="0">
              <a:latin typeface="Calibri" panose="020F0502020204030204" pitchFamily="34" charset="0"/>
              <a:ea typeface="Calibri" panose="020F0502020204030204" pitchFamily="34" charset="0"/>
            </a:endParaRPr>
          </a:p>
          <a:p>
            <a:pPr marL="342900" lvl="0" indent="-342900" algn="just">
              <a:spcAft>
                <a:spcPts val="0"/>
              </a:spcAft>
              <a:buFont typeface="+mj-lt"/>
              <a:buAutoNum type="arabicPeriod"/>
            </a:pPr>
            <a:r>
              <a:rPr lang="ru-RU" dirty="0">
                <a:latin typeface="Times New Roman" panose="02020603050405020304" pitchFamily="18" charset="0"/>
                <a:ea typeface="Times New Roman" panose="02020603050405020304" pitchFamily="18" charset="0"/>
              </a:rPr>
              <a:t>Приусадебные хозяйства юга Архангельской области перспективны с точки зрения расширения состава староместных сортов кормовых овощных, плодовых и ягодных культур, собираемых с научными целями. </a:t>
            </a:r>
            <a:endParaRPr lang="ru-RU" sz="1600" dirty="0">
              <a:latin typeface="Calibri" panose="020F0502020204030204" pitchFamily="34" charset="0"/>
              <a:ea typeface="Calibri" panose="020F0502020204030204" pitchFamily="34" charset="0"/>
            </a:endParaRPr>
          </a:p>
          <a:p>
            <a:pPr marL="342900" lvl="0" indent="-342900" algn="just">
              <a:spcAft>
                <a:spcPts val="0"/>
              </a:spcAft>
              <a:buFont typeface="+mj-lt"/>
              <a:buAutoNum type="arabicPeriod"/>
            </a:pPr>
            <a:r>
              <a:rPr lang="ru-RU" dirty="0">
                <a:latin typeface="Times New Roman" panose="02020603050405020304" pitchFamily="18" charset="0"/>
                <a:ea typeface="Times New Roman" panose="02020603050405020304" pitchFamily="18" charset="0"/>
              </a:rPr>
              <a:t>В целом юг Архангельской области обладает значительным потенциалом в расширении овощеводства, кормопроизводства. </a:t>
            </a:r>
            <a:endParaRPr lang="ru-RU"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740054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845235" y="1320730"/>
            <a:ext cx="10464929" cy="4216539"/>
          </a:xfrm>
          <a:prstGeom prst="rect">
            <a:avLst/>
          </a:prstGeom>
        </p:spPr>
        <p:txBody>
          <a:bodyPr wrap="square">
            <a:spAutoFit/>
          </a:bodyPr>
          <a:lstStyle/>
          <a:p>
            <a:pPr algn="ctr">
              <a:spcBef>
                <a:spcPts val="1200"/>
              </a:spcBef>
              <a:spcAft>
                <a:spcPts val="0"/>
              </a:spcAft>
            </a:pPr>
            <a:r>
              <a:rPr lang="ru-RU" b="1" dirty="0">
                <a:latin typeface="Times New Roman" panose="02020603050405020304" pitchFamily="18" charset="0"/>
                <a:ea typeface="Times New Roman" panose="02020603050405020304" pitchFamily="18" charset="0"/>
              </a:rPr>
              <a:t>Рекомендации</a:t>
            </a:r>
            <a:endParaRPr lang="ru-RU" sz="1600" dirty="0">
              <a:latin typeface="Calibri" panose="020F0502020204030204" pitchFamily="34" charset="0"/>
              <a:ea typeface="Calibri" panose="020F0502020204030204" pitchFamily="34" charset="0"/>
            </a:endParaRPr>
          </a:p>
          <a:p>
            <a:pPr>
              <a:spcAft>
                <a:spcPts val="0"/>
              </a:spcAft>
            </a:pPr>
            <a:r>
              <a:rPr lang="ru-RU" sz="1600" dirty="0">
                <a:latin typeface="Calibri" panose="020F0502020204030204" pitchFamily="34" charset="0"/>
                <a:ea typeface="Calibri" panose="020F0502020204030204" pitchFamily="34" charset="0"/>
              </a:rPr>
              <a:t> </a:t>
            </a:r>
          </a:p>
          <a:p>
            <a:pPr marL="180340" indent="-180340" algn="just">
              <a:spcAft>
                <a:spcPts val="0"/>
              </a:spcAft>
            </a:pPr>
            <a:r>
              <a:rPr lang="ru-RU" dirty="0">
                <a:latin typeface="Times New Roman" panose="02020603050405020304" pitchFamily="18" charset="0"/>
                <a:ea typeface="Times New Roman" panose="02020603050405020304" pitchFamily="18" charset="0"/>
              </a:rPr>
              <a:t>1. Привлечь студентов аграрных вузов и биологических факультетов высших учебных заведений близлежащих регионов к трудоемкому сбору семян кормовых трав в полевых условиях Архангельской области. Рекомендуем пригласить сотрудников ФИЦ "Всероссийский институт генетических ресурсов растений имени Н.И. Вавилова" к научно-методическому руководству данной деятельностью</a:t>
            </a:r>
            <a:endParaRPr lang="ru-RU" sz="1600" dirty="0">
              <a:latin typeface="Calibri" panose="020F0502020204030204" pitchFamily="34" charset="0"/>
              <a:ea typeface="Calibri" panose="020F0502020204030204" pitchFamily="34" charset="0"/>
            </a:endParaRPr>
          </a:p>
          <a:p>
            <a:pPr marL="180340" indent="-180340" algn="just">
              <a:spcAft>
                <a:spcPts val="0"/>
              </a:spcAft>
            </a:pPr>
            <a:r>
              <a:rPr lang="ru-RU" dirty="0">
                <a:latin typeface="Times New Roman" panose="02020603050405020304" pitchFamily="18" charset="0"/>
                <a:ea typeface="Times New Roman" panose="02020603050405020304" pitchFamily="18" charset="0"/>
              </a:rPr>
              <a:t>2. Создать при монастырях, расположенных на территории Архангельской области, сады с использованием староместных сортов культурных растений, собранных у жителей Архангельской области.</a:t>
            </a:r>
            <a:endParaRPr lang="ru-RU" sz="1600" dirty="0">
              <a:latin typeface="Calibri" panose="020F0502020204030204" pitchFamily="34" charset="0"/>
              <a:ea typeface="Calibri" panose="020F0502020204030204" pitchFamily="34" charset="0"/>
            </a:endParaRPr>
          </a:p>
          <a:p>
            <a:pPr marL="180340" indent="-180340" algn="just">
              <a:spcAft>
                <a:spcPts val="0"/>
              </a:spcAft>
            </a:pPr>
            <a:r>
              <a:rPr lang="ru-RU" dirty="0">
                <a:latin typeface="Times New Roman" panose="02020603050405020304" pitchFamily="18" charset="0"/>
                <a:ea typeface="Times New Roman" panose="02020603050405020304" pitchFamily="18" charset="0"/>
              </a:rPr>
              <a:t>3. Передать результаты данной научно-исследовательской работы Министерству природных ресурсов и лесопромышленного комплекса Архангельской области для сохранения уникального набора диких родичей культурных растений на особо охраняемых природных территориях Архангельской области. </a:t>
            </a:r>
            <a:endParaRPr lang="ru-RU" sz="1600" dirty="0">
              <a:latin typeface="Calibri" panose="020F0502020204030204" pitchFamily="34" charset="0"/>
              <a:ea typeface="Calibri" panose="020F0502020204030204" pitchFamily="34" charset="0"/>
            </a:endParaRPr>
          </a:p>
          <a:p>
            <a:pPr marL="180340" indent="-180340" algn="just">
              <a:spcAft>
                <a:spcPts val="0"/>
              </a:spcAft>
            </a:pPr>
            <a:r>
              <a:rPr lang="ru-RU" dirty="0">
                <a:latin typeface="Times New Roman" panose="02020603050405020304" pitchFamily="18" charset="0"/>
                <a:ea typeface="Times New Roman" panose="02020603050405020304" pitchFamily="18" charset="0"/>
              </a:rPr>
              <a:t>4. Ввиду плохой доступности селения Ленского района необходимо обеспечивать семенным и посадочным материалом, рекомендованным для Архангельской области.</a:t>
            </a:r>
            <a:endParaRPr lang="ru-RU" sz="1600" dirty="0">
              <a:latin typeface="Calibri" panose="020F0502020204030204" pitchFamily="34" charset="0"/>
              <a:ea typeface="Calibri" panose="020F0502020204030204" pitchFamily="34" charset="0"/>
            </a:endParaRPr>
          </a:p>
          <a:p>
            <a:pPr marL="180340" indent="-180340" algn="just">
              <a:spcAft>
                <a:spcPts val="0"/>
              </a:spcAft>
            </a:pPr>
            <a:r>
              <a:rPr lang="ru-RU" dirty="0">
                <a:latin typeface="Times New Roman" panose="02020603050405020304" pitchFamily="18" charset="0"/>
                <a:ea typeface="Times New Roman" panose="02020603050405020304" pitchFamily="18" charset="0"/>
              </a:rPr>
              <a:t> </a:t>
            </a:r>
            <a:endParaRPr lang="ru-RU"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92643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461" y="847747"/>
            <a:ext cx="10507769" cy="5915874"/>
          </a:xfrm>
          <a:prstGeom prst="rect">
            <a:avLst/>
          </a:prstGeom>
        </p:spPr>
      </p:pic>
      <p:sp>
        <p:nvSpPr>
          <p:cNvPr id="7" name="TextBox 6"/>
          <p:cNvSpPr txBox="1"/>
          <p:nvPr/>
        </p:nvSpPr>
        <p:spPr>
          <a:xfrm>
            <a:off x="338031" y="1206500"/>
            <a:ext cx="11433917" cy="923330"/>
          </a:xfrm>
          <a:prstGeom prst="rect">
            <a:avLst/>
          </a:prstGeom>
          <a:noFill/>
        </p:spPr>
        <p:txBody>
          <a:bodyPr wrap="square" rtlCol="0">
            <a:spAutoFit/>
          </a:bodyPr>
          <a:lstStyle/>
          <a:p>
            <a:pPr algn="ctr"/>
            <a:r>
              <a:rPr lang="ru-RU" sz="5400" b="1" dirty="0" smtClean="0">
                <a:solidFill>
                  <a:schemeClr val="bg1"/>
                </a:solidFill>
                <a:effectLst>
                  <a:outerShdw blurRad="38100" dist="38100" dir="2700000" algn="tl">
                    <a:srgbClr val="000000">
                      <a:alpha val="43137"/>
                    </a:srgbClr>
                  </a:outerShdw>
                </a:effectLst>
              </a:rPr>
              <a:t>Большое спасибо за внимание</a:t>
            </a:r>
            <a:endParaRPr lang="ru-RU"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3180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34" y="-260476"/>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3" name="Прямоугольник 2"/>
          <p:cNvSpPr/>
          <p:nvPr/>
        </p:nvSpPr>
        <p:spPr>
          <a:xfrm>
            <a:off x="265036" y="1057022"/>
            <a:ext cx="5175643" cy="5262979"/>
          </a:xfrm>
          <a:prstGeom prst="rect">
            <a:avLst/>
          </a:prstGeom>
        </p:spPr>
        <p:txBody>
          <a:bodyPr wrap="square">
            <a:spAutoFit/>
          </a:bodyPr>
          <a:lstStyle/>
          <a:p>
            <a:pPr indent="180340">
              <a:spcAft>
                <a:spcPts val="0"/>
              </a:spcAft>
            </a:pPr>
            <a:r>
              <a:rPr lang="ru-RU" sz="2400" b="1" dirty="0" smtClean="0">
                <a:latin typeface="Calibri" panose="020F0502020204030204" pitchFamily="34" charset="0"/>
                <a:ea typeface="Times New Roman" panose="02020603050405020304" pitchFamily="18" charset="0"/>
                <a:cs typeface="Calibri" panose="020F0502020204030204" pitchFamily="34" charset="0"/>
              </a:rPr>
              <a:t>   Основное </a:t>
            </a:r>
            <a:r>
              <a:rPr lang="ru-RU" sz="2400" b="1" dirty="0">
                <a:latin typeface="Calibri" panose="020F0502020204030204" pitchFamily="34" charset="0"/>
                <a:ea typeface="Times New Roman" panose="02020603050405020304" pitchFamily="18" charset="0"/>
                <a:cs typeface="Calibri" panose="020F0502020204030204" pitchFamily="34" charset="0"/>
              </a:rPr>
              <a:t>содержание экспедиционных работ</a:t>
            </a:r>
            <a:r>
              <a:rPr lang="ru-RU" sz="2400" dirty="0">
                <a:latin typeface="Calibri" panose="020F0502020204030204" pitchFamily="34" charset="0"/>
                <a:ea typeface="Times New Roman" panose="02020603050405020304" pitchFamily="18" charset="0"/>
                <a:cs typeface="Calibri" panose="020F0502020204030204" pitchFamily="34" charset="0"/>
              </a:rPr>
              <a:t>: сбор черенков, </a:t>
            </a:r>
            <a:r>
              <a:rPr lang="ru-RU" sz="2400" dirty="0" smtClean="0">
                <a:latin typeface="Calibri" panose="020F0502020204030204" pitchFamily="34" charset="0"/>
                <a:ea typeface="Times New Roman" panose="02020603050405020304" pitchFamily="18" charset="0"/>
                <a:cs typeface="Calibri" panose="020F0502020204030204" pitchFamily="34" charset="0"/>
              </a:rPr>
              <a:t>семян, </a:t>
            </a:r>
            <a:r>
              <a:rPr lang="ru-RU" sz="2400" dirty="0">
                <a:latin typeface="Calibri" panose="020F0502020204030204" pitchFamily="34" charset="0"/>
                <a:ea typeface="Times New Roman" panose="02020603050405020304" pitchFamily="18" charset="0"/>
                <a:cs typeface="Calibri" panose="020F0502020204030204" pitchFamily="34" charset="0"/>
              </a:rPr>
              <a:t>гербария.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indent="180340">
              <a:spcAft>
                <a:spcPts val="0"/>
              </a:spcAft>
            </a:pPr>
            <a:r>
              <a:rPr lang="ru-RU" sz="2400" b="1" dirty="0" smtClean="0">
                <a:latin typeface="Calibri" panose="020F0502020204030204" pitchFamily="34" charset="0"/>
                <a:ea typeface="Times New Roman" panose="02020603050405020304" pitchFamily="18" charset="0"/>
                <a:cs typeface="Calibri" panose="020F0502020204030204" pitchFamily="34" charset="0"/>
              </a:rPr>
              <a:t>  Сроки </a:t>
            </a:r>
            <a:r>
              <a:rPr lang="ru-RU" sz="2400" b="1" dirty="0">
                <a:latin typeface="Calibri" panose="020F0502020204030204" pitchFamily="34" charset="0"/>
                <a:ea typeface="Times New Roman" panose="02020603050405020304" pitchFamily="18" charset="0"/>
                <a:cs typeface="Calibri" panose="020F0502020204030204" pitchFamily="34" charset="0"/>
              </a:rPr>
              <a:t>проведения экспедиции</a:t>
            </a:r>
            <a:r>
              <a:rPr lang="ru-RU" sz="2400" dirty="0">
                <a:latin typeface="Calibri" panose="020F0502020204030204" pitchFamily="34" charset="0"/>
                <a:ea typeface="Times New Roman" panose="02020603050405020304" pitchFamily="18" charset="0"/>
                <a:cs typeface="Calibri" panose="020F0502020204030204" pitchFamily="34" charset="0"/>
              </a:rPr>
              <a:t>: </a:t>
            </a:r>
            <a:r>
              <a:rPr lang="ru-RU" sz="2400" dirty="0" smtClean="0">
                <a:latin typeface="Calibri" panose="020F0502020204030204" pitchFamily="34" charset="0"/>
                <a:ea typeface="Times New Roman" panose="02020603050405020304" pitchFamily="18" charset="0"/>
                <a:cs typeface="Calibri" panose="020F0502020204030204" pitchFamily="34" charset="0"/>
              </a:rPr>
              <a:t>15 </a:t>
            </a:r>
            <a:r>
              <a:rPr lang="ru-RU" sz="2400" dirty="0">
                <a:latin typeface="Calibri" panose="020F0502020204030204" pitchFamily="34" charset="0"/>
                <a:ea typeface="Times New Roman" panose="02020603050405020304" pitchFamily="18" charset="0"/>
                <a:cs typeface="Calibri" panose="020F0502020204030204" pitchFamily="34" charset="0"/>
              </a:rPr>
              <a:t>августа – </a:t>
            </a:r>
            <a:r>
              <a:rPr lang="ru-RU" sz="2400" dirty="0" smtClean="0">
                <a:latin typeface="Calibri" panose="020F0502020204030204" pitchFamily="34" charset="0"/>
                <a:ea typeface="Times New Roman" panose="02020603050405020304" pitchFamily="18" charset="0"/>
                <a:cs typeface="Calibri" panose="020F0502020204030204" pitchFamily="34" charset="0"/>
              </a:rPr>
              <a:t>31 </a:t>
            </a:r>
            <a:r>
              <a:rPr lang="ru-RU" sz="2400" dirty="0">
                <a:latin typeface="Calibri" panose="020F0502020204030204" pitchFamily="34" charset="0"/>
                <a:ea typeface="Times New Roman" panose="02020603050405020304" pitchFamily="18" charset="0"/>
                <a:cs typeface="Calibri" panose="020F0502020204030204" pitchFamily="34" charset="0"/>
              </a:rPr>
              <a:t>августа </a:t>
            </a:r>
            <a:r>
              <a:rPr lang="ru-RU" sz="2400" dirty="0" smtClean="0">
                <a:latin typeface="Calibri" panose="020F0502020204030204" pitchFamily="34" charset="0"/>
                <a:ea typeface="Times New Roman" panose="02020603050405020304" pitchFamily="18" charset="0"/>
                <a:cs typeface="Calibri" panose="020F0502020204030204" pitchFamily="34" charset="0"/>
              </a:rPr>
              <a:t>2024 </a:t>
            </a:r>
            <a:r>
              <a:rPr lang="ru-RU" sz="2400" dirty="0">
                <a:latin typeface="Calibri" panose="020F0502020204030204" pitchFamily="34" charset="0"/>
                <a:ea typeface="Times New Roman" panose="02020603050405020304" pitchFamily="18" charset="0"/>
                <a:cs typeface="Calibri" panose="020F0502020204030204" pitchFamily="34" charset="0"/>
              </a:rPr>
              <a:t>года</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indent="180340">
              <a:spcAft>
                <a:spcPts val="0"/>
              </a:spcAft>
            </a:pPr>
            <a:r>
              <a:rPr lang="ru-RU" sz="2400" b="1" dirty="0" smtClean="0">
                <a:latin typeface="Calibri" panose="020F0502020204030204" pitchFamily="34" charset="0"/>
                <a:ea typeface="Times New Roman" panose="02020603050405020304" pitchFamily="18" charset="0"/>
                <a:cs typeface="Calibri" panose="020F0502020204030204" pitchFamily="34" charset="0"/>
              </a:rPr>
              <a:t>  Маршрут </a:t>
            </a:r>
            <a:r>
              <a:rPr lang="ru-RU" sz="2400" b="1" dirty="0">
                <a:latin typeface="Calibri" panose="020F0502020204030204" pitchFamily="34" charset="0"/>
                <a:ea typeface="Times New Roman" panose="02020603050405020304" pitchFamily="18" charset="0"/>
                <a:cs typeface="Calibri" panose="020F0502020204030204" pitchFamily="34" charset="0"/>
              </a:rPr>
              <a:t>экспедиции</a:t>
            </a:r>
            <a:r>
              <a:rPr lang="ru-RU" sz="2400" dirty="0">
                <a:latin typeface="Calibri" panose="020F0502020204030204" pitchFamily="34" charset="0"/>
                <a:ea typeface="Times New Roman" panose="02020603050405020304" pitchFamily="18" charset="0"/>
                <a:cs typeface="Calibri" panose="020F0502020204030204" pitchFamily="34" charset="0"/>
              </a:rPr>
              <a:t>: </a:t>
            </a:r>
            <a:r>
              <a:rPr lang="ru-RU" sz="2400" dirty="0"/>
              <a:t>Санкт-Петербург – Вологда – Котлас – Коряжма – </a:t>
            </a:r>
            <a:r>
              <a:rPr lang="ru-RU" sz="2400" dirty="0" smtClean="0"/>
              <a:t>Яренск - </a:t>
            </a:r>
            <a:r>
              <a:rPr lang="ru-RU" sz="2400" dirty="0" err="1" smtClean="0"/>
              <a:t>Литвино</a:t>
            </a:r>
            <a:r>
              <a:rPr lang="ru-RU" sz="2400" dirty="0" smtClean="0"/>
              <a:t> </a:t>
            </a:r>
            <a:r>
              <a:rPr lang="ru-RU" sz="2400" dirty="0"/>
              <a:t>– </a:t>
            </a:r>
            <a:r>
              <a:rPr lang="ru-RU" sz="2400" dirty="0" err="1"/>
              <a:t>Ильинско-Подомское</a:t>
            </a:r>
            <a:r>
              <a:rPr lang="ru-RU" sz="2400" dirty="0"/>
              <a:t> – </a:t>
            </a:r>
            <a:r>
              <a:rPr lang="ru-RU" sz="2400" dirty="0" err="1"/>
              <a:t>Красногборск</a:t>
            </a:r>
            <a:r>
              <a:rPr lang="ru-RU" sz="2400" dirty="0"/>
              <a:t> – Верхняя Тойма – Шенкурск – </a:t>
            </a:r>
            <a:r>
              <a:rPr lang="ru-RU" sz="2400" dirty="0" err="1"/>
              <a:t>Няндома</a:t>
            </a:r>
            <a:r>
              <a:rPr lang="ru-RU" sz="2400" dirty="0"/>
              <a:t> –– </a:t>
            </a:r>
            <a:r>
              <a:rPr lang="ru-RU" sz="2400" dirty="0" err="1"/>
              <a:t>Ширяиха</a:t>
            </a:r>
            <a:r>
              <a:rPr lang="ru-RU" sz="2400" dirty="0"/>
              <a:t> –– Октябрьский – Вологда – </a:t>
            </a:r>
            <a:r>
              <a:rPr lang="ru-RU" sz="2400" dirty="0" smtClean="0"/>
              <a:t>Санкт-Петербург</a:t>
            </a:r>
          </a:p>
          <a:p>
            <a:pPr indent="180340">
              <a:spcAft>
                <a:spcPts val="0"/>
              </a:spcAft>
            </a:pPr>
            <a:r>
              <a:rPr lang="ru-RU" sz="2400" b="1" dirty="0" smtClean="0">
                <a:latin typeface="Calibri" panose="020F0502020204030204" pitchFamily="34" charset="0"/>
                <a:ea typeface="Calibri" panose="020F0502020204030204" pitchFamily="34" charset="0"/>
              </a:rPr>
              <a:t>    Протяженность </a:t>
            </a:r>
            <a:r>
              <a:rPr lang="ru-RU" sz="2400" b="1" dirty="0">
                <a:latin typeface="Calibri" panose="020F0502020204030204" pitchFamily="34" charset="0"/>
                <a:ea typeface="Calibri" panose="020F0502020204030204" pitchFamily="34" charset="0"/>
              </a:rPr>
              <a:t>маршрута:</a:t>
            </a:r>
            <a:r>
              <a:rPr lang="ru-RU" sz="2400" dirty="0">
                <a:latin typeface="Calibri" panose="020F0502020204030204" pitchFamily="34" charset="0"/>
                <a:ea typeface="Calibri" panose="020F0502020204030204" pitchFamily="34" charset="0"/>
              </a:rPr>
              <a:t> </a:t>
            </a:r>
            <a:r>
              <a:rPr lang="ru-RU" sz="2400" dirty="0" smtClean="0">
                <a:latin typeface="Calibri" panose="020F0502020204030204" pitchFamily="34" charset="0"/>
                <a:ea typeface="Calibri" panose="020F0502020204030204" pitchFamily="34" charset="0"/>
              </a:rPr>
              <a:t>4100 </a:t>
            </a:r>
            <a:r>
              <a:rPr lang="ru-RU" sz="2400" dirty="0">
                <a:latin typeface="Calibri" panose="020F0502020204030204" pitchFamily="34" charset="0"/>
                <a:ea typeface="Calibri" panose="020F0502020204030204" pitchFamily="34" charset="0"/>
              </a:rPr>
              <a:t>км</a:t>
            </a:r>
            <a:endParaRPr lang="ru-RU" dirty="0"/>
          </a:p>
        </p:txBody>
      </p:sp>
      <p:pic>
        <p:nvPicPr>
          <p:cNvPr id="11" name="image4.jpg" descr="C:\Users\Вальдемар\AppData\Local\Packages\Microsoft.Windows.Photos_8wekyb3d8bbwe\TempState\ShareServiceTempFolder\2024-10-15 (4).jpeg"/>
          <p:cNvPicPr/>
          <p:nvPr/>
        </p:nvPicPr>
        <p:blipFill>
          <a:blip r:embed="rId5">
            <a:extLst>
              <a:ext uri="{28A0092B-C50C-407E-A947-70E740481C1C}">
                <a14:useLocalDpi xmlns:a14="http://schemas.microsoft.com/office/drawing/2010/main" val="0"/>
              </a:ext>
            </a:extLst>
          </a:blip>
          <a:srcRect/>
          <a:stretch>
            <a:fillRect/>
          </a:stretch>
        </p:blipFill>
        <p:spPr>
          <a:xfrm>
            <a:off x="5914103" y="1901642"/>
            <a:ext cx="5725109" cy="3110771"/>
          </a:xfrm>
          <a:prstGeom prst="rect">
            <a:avLst/>
          </a:prstGeom>
          <a:ln/>
        </p:spPr>
      </p:pic>
    </p:spTree>
    <p:extLst>
      <p:ext uri="{BB962C8B-B14F-4D97-AF65-F5344CB8AC3E}">
        <p14:creationId xmlns:p14="http://schemas.microsoft.com/office/powerpoint/2010/main" val="2099001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sp>
        <p:nvSpPr>
          <p:cNvPr id="14" name="Прямоугольник 13"/>
          <p:cNvSpPr/>
          <p:nvPr/>
        </p:nvSpPr>
        <p:spPr>
          <a:xfrm>
            <a:off x="706479" y="1641167"/>
            <a:ext cx="2917085" cy="3693319"/>
          </a:xfrm>
          <a:prstGeom prst="rect">
            <a:avLst/>
          </a:prstGeom>
        </p:spPr>
        <p:txBody>
          <a:bodyPr wrap="square">
            <a:spAutoFit/>
          </a:bodyPr>
          <a:lstStyle/>
          <a:p>
            <a:r>
              <a:rPr lang="ru-RU" dirty="0" smtClean="0">
                <a:latin typeface="Calibri" panose="020F0502020204030204" pitchFamily="34" charset="0"/>
                <a:ea typeface="Calibri" panose="020F0502020204030204" pitchFamily="34" charset="0"/>
              </a:rPr>
              <a:t>Сотрудниками </a:t>
            </a:r>
            <a:r>
              <a:rPr lang="ru-RU" dirty="0">
                <a:latin typeface="Calibri" panose="020F0502020204030204" pitchFamily="34" charset="0"/>
                <a:ea typeface="Calibri" panose="020F0502020204030204" pitchFamily="34" charset="0"/>
              </a:rPr>
              <a:t>ВИР </a:t>
            </a:r>
            <a:r>
              <a:rPr lang="ru-RU" dirty="0" smtClean="0">
                <a:latin typeface="Calibri" panose="020F0502020204030204" pitchFamily="34" charset="0"/>
                <a:ea typeface="Calibri" panose="020F0502020204030204" pitchFamily="34" charset="0"/>
              </a:rPr>
              <a:t>с 1922 по 2023 годы организовано </a:t>
            </a:r>
            <a:r>
              <a:rPr lang="ru-RU" dirty="0">
                <a:latin typeface="Calibri" panose="020F0502020204030204" pitchFamily="34" charset="0"/>
                <a:ea typeface="Calibri" panose="020F0502020204030204" pitchFamily="34" charset="0"/>
              </a:rPr>
              <a:t>16 экспедиций по территории Архангельской области, во время которых проводили мобилизацию полезного </a:t>
            </a:r>
            <a:r>
              <a:rPr lang="ru-RU" dirty="0" err="1">
                <a:latin typeface="Calibri" panose="020F0502020204030204" pitchFamily="34" charset="0"/>
                <a:ea typeface="Calibri" panose="020F0502020204030204" pitchFamily="34" charset="0"/>
              </a:rPr>
              <a:t>фитогенофонда</a:t>
            </a:r>
            <a:r>
              <a:rPr lang="ru-RU" dirty="0">
                <a:latin typeface="Calibri" panose="020F0502020204030204" pitchFamily="34" charset="0"/>
                <a:ea typeface="Calibri" panose="020F0502020204030204" pitchFamily="34" charset="0"/>
              </a:rPr>
              <a:t>, в первую очередь кормовых, ягодных и овощных растений, а также изучение местного разнообразия культурных и сорных растений</a:t>
            </a:r>
            <a:endParaRPr lang="ru-RU" dirty="0"/>
          </a:p>
        </p:txBody>
      </p:sp>
      <p:pic>
        <p:nvPicPr>
          <p:cNvPr id="18" name="Рисунок 17"/>
          <p:cNvPicPr>
            <a:picLocks noChangeAspect="1"/>
          </p:cNvPicPr>
          <p:nvPr/>
        </p:nvPicPr>
        <p:blipFill>
          <a:blip r:embed="rId5"/>
          <a:stretch>
            <a:fillRect/>
          </a:stretch>
        </p:blipFill>
        <p:spPr>
          <a:xfrm>
            <a:off x="3814981" y="951077"/>
            <a:ext cx="7667731" cy="5509664"/>
          </a:xfrm>
          <a:prstGeom prst="rect">
            <a:avLst/>
          </a:prstGeom>
        </p:spPr>
      </p:pic>
    </p:spTree>
    <p:extLst>
      <p:ext uri="{BB962C8B-B14F-4D97-AF65-F5344CB8AC3E}">
        <p14:creationId xmlns:p14="http://schemas.microsoft.com/office/powerpoint/2010/main" val="3451363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pic>
        <p:nvPicPr>
          <p:cNvPr id="11" name="Рисунок 10"/>
          <p:cNvPicPr/>
          <p:nvPr/>
        </p:nvPicPr>
        <p:blipFill>
          <a:blip r:embed="rId5" cstate="print">
            <a:extLst>
              <a:ext uri="{28A0092B-C50C-407E-A947-70E740481C1C}">
                <a14:useLocalDpi xmlns:a14="http://schemas.microsoft.com/office/drawing/2010/main" val="0"/>
              </a:ext>
            </a:extLst>
          </a:blip>
          <a:stretch>
            <a:fillRect/>
          </a:stretch>
        </p:blipFill>
        <p:spPr>
          <a:xfrm>
            <a:off x="2253849" y="1280943"/>
            <a:ext cx="8110728" cy="3964105"/>
          </a:xfrm>
          <a:prstGeom prst="rect">
            <a:avLst/>
          </a:prstGeom>
        </p:spPr>
      </p:pic>
      <p:sp>
        <p:nvSpPr>
          <p:cNvPr id="5" name="Прямоугольник 4"/>
          <p:cNvSpPr/>
          <p:nvPr/>
        </p:nvSpPr>
        <p:spPr>
          <a:xfrm>
            <a:off x="3048000" y="5473469"/>
            <a:ext cx="6096000" cy="646331"/>
          </a:xfrm>
          <a:prstGeom prst="rect">
            <a:avLst/>
          </a:prstGeom>
        </p:spPr>
        <p:txBody>
          <a:bodyPr>
            <a:spAutoFit/>
          </a:bodyPr>
          <a:lstStyle/>
          <a:p>
            <a:pPr algn="ctr">
              <a:spcAft>
                <a:spcPts val="0"/>
              </a:spcAft>
            </a:pPr>
            <a:r>
              <a:rPr lang="ru-RU" dirty="0">
                <a:latin typeface="Times New Roman" panose="02020603050405020304" pitchFamily="18" charset="0"/>
                <a:ea typeface="Times New Roman" panose="02020603050405020304" pitchFamily="18" charset="0"/>
              </a:rPr>
              <a:t>Пойменные луга реки Северная Двина в районе Красноборска</a:t>
            </a:r>
            <a:endParaRPr lang="ru-RU"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62565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pic>
        <p:nvPicPr>
          <p:cNvPr id="10" name="Рисунок 9"/>
          <p:cNvPicPr/>
          <p:nvPr/>
        </p:nvPicPr>
        <p:blipFill>
          <a:blip r:embed="rId5" cstate="print">
            <a:extLst>
              <a:ext uri="{28A0092B-C50C-407E-A947-70E740481C1C}">
                <a14:useLocalDpi xmlns:a14="http://schemas.microsoft.com/office/drawing/2010/main" val="0"/>
              </a:ext>
            </a:extLst>
          </a:blip>
          <a:stretch>
            <a:fillRect/>
          </a:stretch>
        </p:blipFill>
        <p:spPr>
          <a:xfrm>
            <a:off x="2293374" y="964692"/>
            <a:ext cx="8110728" cy="4928615"/>
          </a:xfrm>
          <a:prstGeom prst="rect">
            <a:avLst/>
          </a:prstGeom>
        </p:spPr>
      </p:pic>
      <p:sp>
        <p:nvSpPr>
          <p:cNvPr id="3" name="Прямоугольник 2"/>
          <p:cNvSpPr/>
          <p:nvPr/>
        </p:nvSpPr>
        <p:spPr>
          <a:xfrm>
            <a:off x="3430573" y="6037415"/>
            <a:ext cx="6096000" cy="646331"/>
          </a:xfrm>
          <a:prstGeom prst="rect">
            <a:avLst/>
          </a:prstGeom>
        </p:spPr>
        <p:txBody>
          <a:bodyPr>
            <a:spAutoFit/>
          </a:bodyPr>
          <a:lstStyle/>
          <a:p>
            <a:pPr algn="ctr">
              <a:spcAft>
                <a:spcPts val="0"/>
              </a:spcAft>
            </a:pPr>
            <a:r>
              <a:rPr lang="ru-RU" dirty="0">
                <a:latin typeface="Times New Roman" panose="02020603050405020304" pitchFamily="18" charset="0"/>
                <a:ea typeface="Times New Roman" panose="02020603050405020304" pitchFamily="18" charset="0"/>
              </a:rPr>
              <a:t>Заливные луга в пойме реки </a:t>
            </a:r>
            <a:r>
              <a:rPr lang="ru-RU" dirty="0" err="1">
                <a:latin typeface="Times New Roman" panose="02020603050405020304" pitchFamily="18" charset="0"/>
                <a:ea typeface="Times New Roman" panose="02020603050405020304" pitchFamily="18" charset="0"/>
              </a:rPr>
              <a:t>Вычегда</a:t>
            </a:r>
            <a:endParaRPr lang="ru-RU" sz="1600" dirty="0">
              <a:latin typeface="Calibri" panose="020F0502020204030204" pitchFamily="34" charset="0"/>
              <a:ea typeface="Calibri" panose="020F0502020204030204" pitchFamily="34" charset="0"/>
            </a:endParaRPr>
          </a:p>
          <a:p>
            <a:pPr algn="ctr">
              <a:spcAft>
                <a:spcPts val="0"/>
              </a:spcAft>
            </a:pPr>
            <a:r>
              <a:rPr lang="ru-RU" dirty="0">
                <a:latin typeface="Times New Roman" panose="02020603050405020304" pitchFamily="18" charset="0"/>
                <a:ea typeface="Times New Roman" panose="02020603050405020304" pitchFamily="18" charset="0"/>
              </a:rPr>
              <a:t> в районе Коряжмы </a:t>
            </a:r>
            <a:endParaRPr lang="ru-RU"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97612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18 ноября 2022 г.</a:t>
            </a:r>
            <a:endParaRPr lang="ru-RU" sz="1200" b="1" dirty="0">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pic>
        <p:nvPicPr>
          <p:cNvPr id="10" name="image11.png"/>
          <p:cNvPicPr/>
          <p:nvPr/>
        </p:nvPicPr>
        <p:blipFill>
          <a:blip r:embed="rId5"/>
          <a:srcRect/>
          <a:stretch>
            <a:fillRect/>
          </a:stretch>
        </p:blipFill>
        <p:spPr>
          <a:xfrm>
            <a:off x="2167128" y="1057022"/>
            <a:ext cx="7616952" cy="4798480"/>
          </a:xfrm>
          <a:prstGeom prst="rect">
            <a:avLst/>
          </a:prstGeom>
          <a:ln>
            <a:solidFill>
              <a:schemeClr val="tx1"/>
            </a:solidFill>
          </a:ln>
        </p:spPr>
      </p:pic>
      <p:sp>
        <p:nvSpPr>
          <p:cNvPr id="3" name="Прямоугольник 2"/>
          <p:cNvSpPr/>
          <p:nvPr/>
        </p:nvSpPr>
        <p:spPr>
          <a:xfrm>
            <a:off x="3740795" y="5852749"/>
            <a:ext cx="4856714" cy="369332"/>
          </a:xfrm>
          <a:prstGeom prst="rect">
            <a:avLst/>
          </a:prstGeom>
        </p:spPr>
        <p:txBody>
          <a:bodyPr wrap="none">
            <a:spAutoFit/>
          </a:bodyPr>
          <a:lstStyle/>
          <a:p>
            <a:pPr algn="ctr">
              <a:spcAft>
                <a:spcPts val="0"/>
              </a:spcAft>
            </a:pPr>
            <a:r>
              <a:rPr lang="ru-RU" dirty="0">
                <a:latin typeface="Times New Roman" panose="02020603050405020304" pitchFamily="18" charset="0"/>
                <a:ea typeface="Times New Roman" panose="02020603050405020304" pitchFamily="18" charset="0"/>
              </a:rPr>
              <a:t>Луга Архангельской области, пойма р. </a:t>
            </a:r>
            <a:r>
              <a:rPr lang="ru-RU" dirty="0" err="1">
                <a:latin typeface="Times New Roman" panose="02020603050405020304" pitchFamily="18" charset="0"/>
                <a:ea typeface="Times New Roman" panose="02020603050405020304" pitchFamily="18" charset="0"/>
              </a:rPr>
              <a:t>Вычегда</a:t>
            </a:r>
            <a:endParaRPr lang="ru-RU"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90236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pic>
        <p:nvPicPr>
          <p:cNvPr id="10" name="image3.jpg" descr="C:\Users\Вальдемар\OneDrive\Рабочий стол\1.jpg"/>
          <p:cNvPicPr/>
          <p:nvPr/>
        </p:nvPicPr>
        <p:blipFill>
          <a:blip r:embed="rId5"/>
          <a:srcRect/>
          <a:stretch>
            <a:fillRect/>
          </a:stretch>
        </p:blipFill>
        <p:spPr>
          <a:xfrm>
            <a:off x="2154032" y="1057022"/>
            <a:ext cx="7620904" cy="4657227"/>
          </a:xfrm>
          <a:prstGeom prst="rect">
            <a:avLst/>
          </a:prstGeom>
          <a:ln>
            <a:solidFill>
              <a:schemeClr val="tx1"/>
            </a:solidFill>
          </a:ln>
        </p:spPr>
      </p:pic>
      <p:sp>
        <p:nvSpPr>
          <p:cNvPr id="13" name="Прямоугольник 12"/>
          <p:cNvSpPr/>
          <p:nvPr/>
        </p:nvSpPr>
        <p:spPr>
          <a:xfrm>
            <a:off x="2718816" y="5714249"/>
            <a:ext cx="6096000" cy="646331"/>
          </a:xfrm>
          <a:prstGeom prst="rect">
            <a:avLst/>
          </a:prstGeom>
        </p:spPr>
        <p:txBody>
          <a:bodyPr>
            <a:spAutoFit/>
          </a:bodyPr>
          <a:lstStyle/>
          <a:p>
            <a:pPr algn="ctr">
              <a:spcAft>
                <a:spcPts val="0"/>
              </a:spcAft>
            </a:pPr>
            <a:r>
              <a:rPr lang="ru-RU">
                <a:solidFill>
                  <a:srgbClr val="000000"/>
                </a:solidFill>
                <a:latin typeface="Times New Roman" panose="02020603050405020304" pitchFamily="18" charset="0"/>
                <a:ea typeface="Times New Roman" panose="02020603050405020304" pitchFamily="18" charset="0"/>
              </a:rPr>
              <a:t>Разнотравно-белокопытный луг</a:t>
            </a:r>
            <a:r>
              <a:rPr lang="ru-RU">
                <a:latin typeface="Times New Roman" panose="02020603050405020304" pitchFamily="18" charset="0"/>
                <a:ea typeface="Times New Roman" panose="02020603050405020304" pitchFamily="18" charset="0"/>
              </a:rPr>
              <a:t>, Ленский район Архангельской области</a:t>
            </a:r>
            <a:endParaRPr lang="ru-RU" sz="1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66242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314479" y="-18101"/>
            <a:ext cx="8094751" cy="646331"/>
          </a:xfrm>
          <a:prstGeom prst="rect">
            <a:avLst/>
          </a:prstGeom>
          <a:noFill/>
        </p:spPr>
        <p:txBody>
          <a:bodyPr wrap="square" rtlCol="0">
            <a:spAutoFit/>
          </a:bodyPr>
          <a:lstStyle/>
          <a:p>
            <a:pPr algn="r"/>
            <a:r>
              <a:rPr lang="ru-RU" sz="1200" b="1" dirty="0">
                <a:latin typeface="Times New Roman" panose="02020603050405020304" pitchFamily="18" charset="0"/>
                <a:cs typeface="Times New Roman" panose="02020603050405020304" pitchFamily="18" charset="0"/>
              </a:rPr>
              <a:t>	</a:t>
            </a:r>
            <a:r>
              <a:rPr lang="ru-RU" sz="1200" b="1" dirty="0">
                <a:solidFill>
                  <a:schemeClr val="accent6">
                    <a:lumMod val="75000"/>
                  </a:schemeClr>
                </a:solidFill>
                <a:latin typeface="Times New Roman" panose="02020603050405020304" pitchFamily="18" charset="0"/>
                <a:cs typeface="Times New Roman" panose="02020603050405020304" pitchFamily="18" charset="0"/>
              </a:rPr>
              <a:t>                                                    </a:t>
            </a:r>
            <a:r>
              <a:rPr lang="ru-RU" sz="1200" b="1" dirty="0">
                <a:solidFill>
                  <a:srgbClr val="024711"/>
                </a:solidFill>
                <a:latin typeface="Times New Roman" panose="02020603050405020304" pitchFamily="18" charset="0"/>
                <a:cs typeface="Times New Roman" panose="02020603050405020304" pitchFamily="18" charset="0"/>
              </a:rPr>
              <a:t>Федеральный исследовательский </a:t>
            </a:r>
            <a:r>
              <a:rPr lang="ru-RU" sz="1200" b="1" dirty="0" smtClean="0">
                <a:solidFill>
                  <a:srgbClr val="024711"/>
                </a:solidFill>
                <a:latin typeface="Times New Roman" panose="02020603050405020304" pitchFamily="18" charset="0"/>
                <a:cs typeface="Times New Roman" panose="02020603050405020304" pitchFamily="18" charset="0"/>
              </a:rPr>
              <a:t>центр</a:t>
            </a:r>
            <a:r>
              <a:rPr lang="en-US" sz="1200" b="1" dirty="0" smtClean="0">
                <a:solidFill>
                  <a:srgbClr val="024711"/>
                </a:solidFill>
                <a:latin typeface="Times New Roman" panose="02020603050405020304" pitchFamily="18" charset="0"/>
                <a:cs typeface="Times New Roman" panose="02020603050405020304" pitchFamily="18" charset="0"/>
              </a:rPr>
              <a:t>  </a:t>
            </a:r>
          </a:p>
          <a:p>
            <a:pPr algn="r"/>
            <a:r>
              <a:rPr lang="ru-RU" sz="1200" b="1" dirty="0" smtClean="0">
                <a:solidFill>
                  <a:srgbClr val="024711"/>
                </a:solidFill>
                <a:latin typeface="Times New Roman" panose="02020603050405020304" pitchFamily="18" charset="0"/>
                <a:cs typeface="Times New Roman" panose="02020603050405020304" pitchFamily="18" charset="0"/>
              </a:rPr>
              <a:t>Всероссийский </a:t>
            </a:r>
            <a:r>
              <a:rPr lang="ru-RU" sz="1200" b="1" dirty="0">
                <a:solidFill>
                  <a:srgbClr val="024711"/>
                </a:solidFill>
                <a:latin typeface="Times New Roman" panose="02020603050405020304" pitchFamily="18" charset="0"/>
                <a:cs typeface="Times New Roman" panose="02020603050405020304" pitchFamily="18" charset="0"/>
              </a:rPr>
              <a:t>институт генетических </a:t>
            </a:r>
            <a:r>
              <a:rPr lang="ru-RU" sz="1200" b="1" dirty="0" smtClean="0">
                <a:solidFill>
                  <a:srgbClr val="024711"/>
                </a:solidFill>
                <a:latin typeface="Times New Roman" panose="02020603050405020304" pitchFamily="18" charset="0"/>
                <a:cs typeface="Times New Roman" panose="02020603050405020304" pitchFamily="18" charset="0"/>
              </a:rPr>
              <a:t>ресурсов растений</a:t>
            </a:r>
            <a:r>
              <a:rPr lang="en-US" sz="1200" b="1" dirty="0" smtClean="0">
                <a:solidFill>
                  <a:srgbClr val="024711"/>
                </a:solidFill>
                <a:latin typeface="Times New Roman" panose="02020603050405020304" pitchFamily="18" charset="0"/>
                <a:cs typeface="Times New Roman" panose="02020603050405020304" pitchFamily="18" charset="0"/>
              </a:rPr>
              <a:t> </a:t>
            </a:r>
            <a:r>
              <a:rPr lang="ru-RU" sz="1200" b="1" dirty="0" smtClean="0">
                <a:solidFill>
                  <a:srgbClr val="024711"/>
                </a:solidFill>
                <a:latin typeface="Times New Roman" panose="02020603050405020304" pitchFamily="18" charset="0"/>
                <a:cs typeface="Times New Roman" panose="02020603050405020304" pitchFamily="18" charset="0"/>
              </a:rPr>
              <a:t>им</a:t>
            </a:r>
            <a:r>
              <a:rPr lang="ru-RU" sz="1200" b="1" dirty="0">
                <a:solidFill>
                  <a:srgbClr val="024711"/>
                </a:solidFill>
                <a:latin typeface="Times New Roman" panose="02020603050405020304" pitchFamily="18" charset="0"/>
                <a:cs typeface="Times New Roman" panose="02020603050405020304" pitchFamily="18" charset="0"/>
              </a:rPr>
              <a:t>. Н.И. </a:t>
            </a:r>
            <a:r>
              <a:rPr lang="ru-RU" sz="1200" b="1" dirty="0" smtClean="0">
                <a:solidFill>
                  <a:srgbClr val="024711"/>
                </a:solidFill>
                <a:latin typeface="Times New Roman" panose="02020603050405020304" pitchFamily="18" charset="0"/>
                <a:cs typeface="Times New Roman" panose="02020603050405020304" pitchFamily="18" charset="0"/>
              </a:rPr>
              <a:t>Вавилова</a:t>
            </a:r>
            <a:endParaRPr lang="en-US" sz="1200" b="1" dirty="0" smtClean="0">
              <a:solidFill>
                <a:srgbClr val="024711"/>
              </a:solidFill>
              <a:latin typeface="Times New Roman" panose="02020603050405020304" pitchFamily="18" charset="0"/>
              <a:cs typeface="Times New Roman" panose="02020603050405020304" pitchFamily="18" charset="0"/>
            </a:endParaRPr>
          </a:p>
          <a:p>
            <a:pPr algn="r"/>
            <a:r>
              <a:rPr lang="ru-RU" sz="1200" b="1" dirty="0" err="1" smtClean="0">
                <a:solidFill>
                  <a:srgbClr val="024711"/>
                </a:solidFill>
                <a:latin typeface="Times New Roman" panose="02020603050405020304" pitchFamily="18" charset="0"/>
                <a:cs typeface="Times New Roman" panose="02020603050405020304" pitchFamily="18" charset="0"/>
              </a:rPr>
              <a:t>Л.Ю.Шипилина</a:t>
            </a:r>
            <a:endParaRPr lang="ru-RU" sz="1200" b="1" dirty="0">
              <a:solidFill>
                <a:srgbClr val="024711"/>
              </a:solidFill>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131040" y="820583"/>
            <a:ext cx="1189332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231" y="-27164"/>
            <a:ext cx="725435" cy="847747"/>
          </a:xfrm>
          <a:prstGeom prst="rect">
            <a:avLst/>
          </a:prstGeom>
        </p:spPr>
      </p:pic>
      <p:sp>
        <p:nvSpPr>
          <p:cNvPr id="2" name="TextBox 1"/>
          <p:cNvSpPr txBox="1"/>
          <p:nvPr/>
        </p:nvSpPr>
        <p:spPr>
          <a:xfrm>
            <a:off x="1009436" y="-181292"/>
            <a:ext cx="5611091" cy="830997"/>
          </a:xfrm>
          <a:prstGeom prst="rect">
            <a:avLst/>
          </a:prstGeom>
          <a:noFill/>
        </p:spPr>
        <p:txBody>
          <a:bodyPr wrap="square" rtlCol="0">
            <a:spAutoFit/>
          </a:bodyPr>
          <a:lstStyle/>
          <a:p>
            <a:endParaRPr lang="ru-RU" sz="1200" b="1" dirty="0" smtClean="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Министерство агропромышленного комплекса </a:t>
            </a:r>
            <a:endParaRPr lang="ru-RU" altLang="ru-RU" sz="1200" b="1"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и торговли Архангельской области (</a:t>
            </a:r>
            <a:r>
              <a:rPr lang="ru-RU" altLang="ru-RU" sz="1200" b="1" dirty="0" err="1">
                <a:latin typeface="Times New Roman" panose="02020603050405020304" pitchFamily="18" charset="0"/>
                <a:ea typeface="Calibri" panose="020F0502020204030204" pitchFamily="34" charset="0"/>
                <a:cs typeface="Times New Roman" panose="02020603050405020304" pitchFamily="18" charset="0"/>
              </a:rPr>
              <a:t>Минагропромторг</a:t>
            </a: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 АО)</a:t>
            </a:r>
            <a:endParaRPr lang="ru-RU" altLang="ru-RU" sz="3600" b="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Архангельск, </a:t>
            </a:r>
            <a:r>
              <a:rPr lang="en-US" sz="1200" b="1" dirty="0">
                <a:latin typeface="Times New Roman" panose="02020603050405020304" pitchFamily="18" charset="0"/>
                <a:cs typeface="Times New Roman" panose="02020603050405020304" pitchFamily="18" charset="0"/>
              </a:rPr>
              <a:t>2</a:t>
            </a:r>
            <a:r>
              <a:rPr lang="ru-RU" sz="1200" b="1" dirty="0">
                <a:latin typeface="Times New Roman" panose="02020603050405020304" pitchFamily="18" charset="0"/>
                <a:cs typeface="Times New Roman" panose="02020603050405020304" pitchFamily="18" charset="0"/>
              </a:rPr>
              <a:t>8 ноября 202</a:t>
            </a:r>
            <a:r>
              <a:rPr lang="en-US" sz="1200" b="1" dirty="0">
                <a:latin typeface="Times New Roman" panose="02020603050405020304" pitchFamily="18" charset="0"/>
                <a:cs typeface="Times New Roman" panose="02020603050405020304" pitchFamily="18" charset="0"/>
              </a:rPr>
              <a:t>4</a:t>
            </a:r>
            <a:r>
              <a:rPr lang="ru-RU" sz="1200" b="1" dirty="0">
                <a:latin typeface="Times New Roman" panose="02020603050405020304" pitchFamily="18" charset="0"/>
                <a:cs typeface="Times New Roman" panose="02020603050405020304" pitchFamily="18" charset="0"/>
              </a:rPr>
              <a:t> г.</a:t>
            </a:r>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4" cstate="print">
            <a:clrChange>
              <a:clrFrom>
                <a:srgbClr val="FBFCFE"/>
              </a:clrFrom>
              <a:clrTo>
                <a:srgbClr val="FBFCFE">
                  <a:alpha val="0"/>
                </a:srgbClr>
              </a:clrTo>
            </a:clrChange>
            <a:extLst>
              <a:ext uri="{28A0092B-C50C-407E-A947-70E740481C1C}">
                <a14:useLocalDpi xmlns:a14="http://schemas.microsoft.com/office/drawing/2010/main" val="0"/>
              </a:ext>
            </a:extLst>
          </a:blip>
          <a:stretch>
            <a:fillRect/>
          </a:stretch>
        </p:blipFill>
        <p:spPr>
          <a:xfrm>
            <a:off x="338031" y="138376"/>
            <a:ext cx="548937" cy="551713"/>
          </a:xfrm>
          <a:prstGeom prst="rect">
            <a:avLst/>
          </a:prstGeom>
        </p:spPr>
      </p:pic>
      <p:pic>
        <p:nvPicPr>
          <p:cNvPr id="3074" name="Picture 2" descr="20220818_0851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687114" y="-63372"/>
            <a:ext cx="4380296" cy="778937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58836" y="2318602"/>
            <a:ext cx="3356145" cy="2862322"/>
          </a:xfrm>
          <a:prstGeom prst="rect">
            <a:avLst/>
          </a:prstGeom>
        </p:spPr>
        <p:txBody>
          <a:bodyPr wrap="square">
            <a:spAutoFit/>
          </a:bodyPr>
          <a:lstStyle/>
          <a:p>
            <a:r>
              <a:rPr lang="ru-RU" dirty="0">
                <a:latin typeface="Calibri" panose="020F0502020204030204" pitchFamily="34" charset="0"/>
                <a:ea typeface="Calibri" panose="020F0502020204030204" pitchFamily="34" charset="0"/>
              </a:rPr>
              <a:t>Пойменные луга приурочены практически ко всем средним и крупным рекам Архангельской области, но самые крупные расположились в поймах Северной Двины, Пинеги и Мезени. На береговых участках первичные луга, на высоких поймах вторичные злаково-разнотравные луга. </a:t>
            </a:r>
            <a:endParaRPr lang="ru-RU" dirty="0"/>
          </a:p>
        </p:txBody>
      </p:sp>
    </p:spTree>
    <p:extLst>
      <p:ext uri="{BB962C8B-B14F-4D97-AF65-F5344CB8AC3E}">
        <p14:creationId xmlns:p14="http://schemas.microsoft.com/office/powerpoint/2010/main" val="990882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38896</TotalTime>
  <Words>1692</Words>
  <Application>Microsoft Office PowerPoint</Application>
  <PresentationFormat>Широкоэкранный</PresentationFormat>
  <Paragraphs>338</Paragraphs>
  <Slides>25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Arial</vt:lpstr>
      <vt:lpstr>Calibri</vt:lpstr>
      <vt:lpstr>Calibri Light</vt:lpstr>
      <vt:lpstr>Comic Sans MS</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wir_h</dc:creator>
  <cp:lastModifiedBy>Бовыкина Жанна Игоревна</cp:lastModifiedBy>
  <cp:revision>16</cp:revision>
  <dcterms:created xsi:type="dcterms:W3CDTF">2022-10-21T23:26:16Z</dcterms:created>
  <dcterms:modified xsi:type="dcterms:W3CDTF">2024-11-29T08:27:30Z</dcterms:modified>
</cp:coreProperties>
</file>